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handoutMasterIdLst>
    <p:handoutMasterId r:id="rId72"/>
  </p:handoutMasterIdLst>
  <p:sldIdLst>
    <p:sldId id="831" r:id="rId2"/>
    <p:sldId id="975" r:id="rId3"/>
    <p:sldId id="972" r:id="rId4"/>
    <p:sldId id="834" r:id="rId5"/>
    <p:sldId id="971" r:id="rId6"/>
    <p:sldId id="969" r:id="rId7"/>
    <p:sldId id="968" r:id="rId8"/>
    <p:sldId id="967" r:id="rId9"/>
    <p:sldId id="963" r:id="rId10"/>
    <p:sldId id="959" r:id="rId11"/>
    <p:sldId id="955" r:id="rId12"/>
    <p:sldId id="951" r:id="rId13"/>
    <p:sldId id="949" r:id="rId14"/>
    <p:sldId id="948" r:id="rId15"/>
    <p:sldId id="945" r:id="rId16"/>
    <p:sldId id="941" r:id="rId17"/>
    <p:sldId id="940" r:id="rId18"/>
    <p:sldId id="936" r:id="rId19"/>
    <p:sldId id="935" r:id="rId20"/>
    <p:sldId id="934" r:id="rId21"/>
    <p:sldId id="931" r:id="rId22"/>
    <p:sldId id="930" r:id="rId23"/>
    <p:sldId id="929" r:id="rId24"/>
    <p:sldId id="928" r:id="rId25"/>
    <p:sldId id="925" r:id="rId26"/>
    <p:sldId id="924" r:id="rId27"/>
    <p:sldId id="923" r:id="rId28"/>
    <p:sldId id="922" r:id="rId29"/>
    <p:sldId id="921" r:id="rId30"/>
    <p:sldId id="894" r:id="rId31"/>
    <p:sldId id="893" r:id="rId32"/>
    <p:sldId id="892" r:id="rId33"/>
    <p:sldId id="891" r:id="rId34"/>
    <p:sldId id="890" r:id="rId35"/>
    <p:sldId id="887" r:id="rId36"/>
    <p:sldId id="885" r:id="rId37"/>
    <p:sldId id="884" r:id="rId38"/>
    <p:sldId id="883" r:id="rId39"/>
    <p:sldId id="882" r:id="rId40"/>
    <p:sldId id="880" r:id="rId41"/>
    <p:sldId id="879" r:id="rId42"/>
    <p:sldId id="878" r:id="rId43"/>
    <p:sldId id="875" r:id="rId44"/>
    <p:sldId id="866" r:id="rId45"/>
    <p:sldId id="865" r:id="rId46"/>
    <p:sldId id="864" r:id="rId47"/>
    <p:sldId id="863" r:id="rId48"/>
    <p:sldId id="862" r:id="rId49"/>
    <p:sldId id="861" r:id="rId50"/>
    <p:sldId id="860" r:id="rId51"/>
    <p:sldId id="859" r:id="rId52"/>
    <p:sldId id="858" r:id="rId53"/>
    <p:sldId id="857" r:id="rId54"/>
    <p:sldId id="856" r:id="rId55"/>
    <p:sldId id="855" r:id="rId56"/>
    <p:sldId id="851" r:id="rId57"/>
    <p:sldId id="850" r:id="rId58"/>
    <p:sldId id="849" r:id="rId59"/>
    <p:sldId id="848" r:id="rId60"/>
    <p:sldId id="846" r:id="rId61"/>
    <p:sldId id="845" r:id="rId62"/>
    <p:sldId id="844" r:id="rId63"/>
    <p:sldId id="843" r:id="rId64"/>
    <p:sldId id="842" r:id="rId65"/>
    <p:sldId id="841" r:id="rId66"/>
    <p:sldId id="973" r:id="rId67"/>
    <p:sldId id="840" r:id="rId68"/>
    <p:sldId id="839" r:id="rId69"/>
    <p:sldId id="974" r:id="rId70"/>
  </p:sldIdLst>
  <p:sldSz cx="9144000" cy="5143500" type="screen16x9"/>
  <p:notesSz cx="9777413" cy="6646863"/>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66">
          <p15:clr>
            <a:srgbClr val="A4A3A4"/>
          </p15:clr>
        </p15:guide>
        <p15:guide id="2" orient="horz" pos="940">
          <p15:clr>
            <a:srgbClr val="A4A3A4"/>
          </p15:clr>
        </p15:guide>
        <p15:guide id="3" orient="horz" pos="410">
          <p15:clr>
            <a:srgbClr val="A4A3A4"/>
          </p15:clr>
        </p15:guide>
        <p15:guide id="4" orient="horz" pos="2319">
          <p15:clr>
            <a:srgbClr val="A4A3A4"/>
          </p15:clr>
        </p15:guide>
        <p15:guide id="5" orient="horz" pos="2812">
          <p15:clr>
            <a:srgbClr val="A4A3A4"/>
          </p15:clr>
        </p15:guide>
        <p15:guide id="6" orient="horz" pos="626">
          <p15:clr>
            <a:srgbClr val="A4A3A4"/>
          </p15:clr>
        </p15:guide>
        <p15:guide id="7" orient="horz" pos="1750">
          <p15:clr>
            <a:srgbClr val="A4A3A4"/>
          </p15:clr>
        </p15:guide>
        <p15:guide id="8" pos="2941">
          <p15:clr>
            <a:srgbClr val="A4A3A4"/>
          </p15:clr>
        </p15:guide>
        <p15:guide id="9" pos="5690">
          <p15:clr>
            <a:srgbClr val="A4A3A4"/>
          </p15:clr>
        </p15:guide>
        <p15:guide id="10" pos="3084">
          <p15:clr>
            <a:srgbClr val="A4A3A4"/>
          </p15:clr>
        </p15:guide>
        <p15:guide id="11" pos="340">
          <p15:clr>
            <a:srgbClr val="A4A3A4"/>
          </p15:clr>
        </p15:guide>
        <p15:guide id="12" pos="2328">
          <p15:clr>
            <a:srgbClr val="A4A3A4"/>
          </p15:clr>
        </p15:guide>
      </p15:sldGuideLst>
    </p:ext>
    <p:ext uri="{2D200454-40CA-4A62-9FC3-DE9A4176ACB9}">
      <p15:notesGuideLst xmlns:p15="http://schemas.microsoft.com/office/powerpoint/2012/main">
        <p15:guide id="1" orient="horz" pos="2015">
          <p15:clr>
            <a:srgbClr val="A4A3A4"/>
          </p15:clr>
        </p15:guide>
        <p15:guide id="2" pos="3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C" initials="L"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1414"/>
    <a:srgbClr val="1212D0"/>
    <a:srgbClr val="FF0000"/>
    <a:srgbClr val="00B050"/>
    <a:srgbClr val="FFB500"/>
    <a:srgbClr val="7A7A7A"/>
    <a:srgbClr val="B3B3B3"/>
    <a:srgbClr val="F3F3F3"/>
    <a:srgbClr val="8B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6" autoAdjust="0"/>
    <p:restoredTop sz="86385" autoAdjust="0"/>
  </p:normalViewPr>
  <p:slideViewPr>
    <p:cSldViewPr snapToGrid="0">
      <p:cViewPr varScale="1">
        <p:scale>
          <a:sx n="80" d="100"/>
          <a:sy n="80" d="100"/>
        </p:scale>
        <p:origin x="684" y="52"/>
      </p:cViewPr>
      <p:guideLst>
        <p:guide orient="horz" pos="1466"/>
        <p:guide orient="horz" pos="940"/>
        <p:guide orient="horz" pos="410"/>
        <p:guide orient="horz" pos="2319"/>
        <p:guide orient="horz" pos="2812"/>
        <p:guide orient="horz" pos="626"/>
        <p:guide orient="horz" pos="1750"/>
        <p:guide pos="2941"/>
        <p:guide pos="5690"/>
        <p:guide pos="3084"/>
        <p:guide pos="340"/>
        <p:guide pos="2328"/>
      </p:guideLst>
    </p:cSldViewPr>
  </p:slideViewPr>
  <p:outlineViewPr>
    <p:cViewPr>
      <p:scale>
        <a:sx n="33" d="100"/>
        <a:sy n="33" d="100"/>
      </p:scale>
      <p:origin x="0" y="-1038"/>
    </p:cViewPr>
  </p:outlineViewPr>
  <p:notesTextViewPr>
    <p:cViewPr>
      <p:scale>
        <a:sx n="3" d="2"/>
        <a:sy n="3" d="2"/>
      </p:scale>
      <p:origin x="0" y="0"/>
    </p:cViewPr>
  </p:notesTextViewPr>
  <p:sorterViewPr>
    <p:cViewPr>
      <p:scale>
        <a:sx n="201" d="100"/>
        <a:sy n="201" d="100"/>
      </p:scale>
      <p:origin x="0" y="-22180"/>
    </p:cViewPr>
  </p:sorterViewPr>
  <p:notesViewPr>
    <p:cSldViewPr snapToGrid="0" snapToObjects="1">
      <p:cViewPr varScale="1">
        <p:scale>
          <a:sx n="73" d="100"/>
          <a:sy n="73" d="100"/>
        </p:scale>
        <p:origin x="1544" y="44"/>
      </p:cViewPr>
      <p:guideLst>
        <p:guide orient="horz" pos="2015"/>
        <p:guide pos="3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538271" y="0"/>
            <a:ext cx="4236879" cy="332343"/>
          </a:xfrm>
          <a:prstGeom prst="rect">
            <a:avLst/>
          </a:prstGeom>
        </p:spPr>
        <p:txBody>
          <a:bodyPr vert="horz" lIns="91440" tIns="45720" rIns="91440" bIns="45720" rtlCol="0"/>
          <a:lstStyle>
            <a:lvl1pPr algn="r">
              <a:defRPr sz="1200"/>
            </a:lvl1pPr>
          </a:lstStyle>
          <a:p>
            <a:fld id="{E99333BE-0D34-4F62-BD6E-2C3B14663373}" type="datetimeFigureOut">
              <a:rPr lang="en-US" smtClean="0"/>
              <a:t>11/11/2025</a:t>
            </a:fld>
            <a:endParaRPr lang="en-US"/>
          </a:p>
        </p:txBody>
      </p:sp>
      <p:sp>
        <p:nvSpPr>
          <p:cNvPr id="4" name="Footer Placeholder 3"/>
          <p:cNvSpPr>
            <a:spLocks noGrp="1"/>
          </p:cNvSpPr>
          <p:nvPr>
            <p:ph type="ftr" sz="quarter" idx="2"/>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538271" y="6313367"/>
            <a:ext cx="4236879" cy="332343"/>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879" cy="3323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38271" y="0"/>
            <a:ext cx="4236879" cy="332343"/>
          </a:xfrm>
          <a:prstGeom prst="rect">
            <a:avLst/>
          </a:prstGeom>
        </p:spPr>
        <p:txBody>
          <a:bodyPr vert="horz" lIns="91440" tIns="45720" rIns="91440" bIns="45720" rtlCol="0"/>
          <a:lstStyle>
            <a:lvl1pPr algn="r">
              <a:defRPr sz="1200"/>
            </a:lvl1pPr>
          </a:lstStyle>
          <a:p>
            <a:fld id="{4A2D1F94-724F-43BD-B41B-43157E9B4550}" type="datetimeFigureOut">
              <a:rPr lang="en-US" smtClean="0"/>
              <a:t>11/11/2025</a:t>
            </a:fld>
            <a:endParaRPr lang="en-US"/>
          </a:p>
        </p:txBody>
      </p:sp>
      <p:sp>
        <p:nvSpPr>
          <p:cNvPr id="4" name="Slide Image Placeholder 3"/>
          <p:cNvSpPr>
            <a:spLocks noGrp="1" noRot="1" noChangeAspect="1"/>
          </p:cNvSpPr>
          <p:nvPr>
            <p:ph type="sldImg" idx="2"/>
          </p:nvPr>
        </p:nvSpPr>
        <p:spPr>
          <a:xfrm>
            <a:off x="2673350" y="498475"/>
            <a:ext cx="4430713" cy="2492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7742" y="3157260"/>
            <a:ext cx="7821930" cy="29910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313367"/>
            <a:ext cx="4236879" cy="3323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38271" y="6313367"/>
            <a:ext cx="4236879" cy="332343"/>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806747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45538"/>
            <a:ext cx="7547101" cy="406395"/>
          </a:xfrm>
        </p:spPr>
        <p:txBody>
          <a:bodyPr/>
          <a:lstStyle>
            <a:lvl1pPr>
              <a:defRPr>
                <a:latin typeface="Calibri" panose="020F050202020403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04800" y="843281"/>
            <a:ext cx="8729147" cy="3870006"/>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graphicFrame>
        <p:nvGraphicFramePr>
          <p:cNvPr id="3" name="Object 37"/>
          <p:cNvGraphicFramePr>
            <a:graphicFrameLocks noChangeAspect="1"/>
          </p:cNvGraphicFramePr>
          <p:nvPr userDrawn="1"/>
        </p:nvGraphicFramePr>
        <p:xfrm>
          <a:off x="0" y="-20241"/>
          <a:ext cx="9144000" cy="827485"/>
        </p:xfrm>
        <a:graphic>
          <a:graphicData uri="http://schemas.openxmlformats.org/presentationml/2006/ole">
            <mc:AlternateContent xmlns:mc="http://schemas.openxmlformats.org/markup-compatibility/2006">
              <mc:Choice xmlns:v="urn:schemas-microsoft-com:vml" Requires="v">
                <p:oleObj spid="_x0000_s1058" name="Visio" r:id="rId3" imgW="9550400" imgH="1168400" progId="Visio.Drawing.11">
                  <p:embed/>
                </p:oleObj>
              </mc:Choice>
              <mc:Fallback>
                <p:oleObj name="Visio" r:id="rId3" imgW="9550400" imgH="1168400" progId="Visio.Drawing.11">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41"/>
                        <a:ext cx="9144000" cy="8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33"/>
          <p:cNvSpPr txBox="1">
            <a:spLocks noChangeArrowheads="1"/>
          </p:cNvSpPr>
          <p:nvPr userDrawn="1"/>
        </p:nvSpPr>
        <p:spPr bwMode="auto">
          <a:xfrm>
            <a:off x="1319213" y="4980385"/>
            <a:ext cx="1182370" cy="183515"/>
          </a:xfrm>
          <a:prstGeom prst="rect">
            <a:avLst/>
          </a:prstGeom>
          <a:noFill/>
          <a:ln>
            <a:noFill/>
          </a:ln>
          <a:effectLst/>
        </p:spPr>
        <p:txBody>
          <a:bodyPr wrap="none">
            <a:spAutoFit/>
          </a:bodyPr>
          <a:lstStyle>
            <a:lvl1pPr>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1pPr>
            <a:lvl2pPr marL="742950" indent="-28575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2pPr>
            <a:lvl3pPr marL="11430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3pPr>
            <a:lvl4pPr marL="16002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4pPr>
            <a:lvl5pPr marL="2057400" indent="-22860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5pPr>
            <a:lvl6pPr marL="25146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6pPr>
            <a:lvl7pPr marL="29718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7pPr>
            <a:lvl8pPr marL="34290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8pPr>
            <a:lvl9pPr marL="3886200" indent="-228600" eaLnBrk="0" fontAlgn="base" hangingPunct="0">
              <a:spcBef>
                <a:spcPct val="50000"/>
              </a:spcBef>
              <a:spcAft>
                <a:spcPct val="10000"/>
              </a:spcAft>
              <a:buClr>
                <a:srgbClr val="B2B2B2"/>
              </a:buClr>
              <a:buSzPct val="80000"/>
              <a:buFont typeface="Wingdings 3" panose="05040102010807070707" pitchFamily="18" charset="2"/>
              <a:defRPr sz="2800" b="1" i="1" u="sng">
                <a:solidFill>
                  <a:srgbClr val="00325C"/>
                </a:solidFill>
                <a:latin typeface="Calibri" panose="020F0502020204030204" pitchFamily="34" charset="0"/>
              </a:defRPr>
            </a:lvl9pPr>
          </a:lstStyle>
          <a:p>
            <a:pPr eaLnBrk="1" hangingPunct="1">
              <a:spcBef>
                <a:spcPct val="0"/>
              </a:spcBef>
              <a:spcAft>
                <a:spcPct val="0"/>
              </a:spcAft>
              <a:buClrTx/>
              <a:buSzTx/>
              <a:buFontTx/>
              <a:buNone/>
              <a:defRPr/>
            </a:pPr>
            <a:r>
              <a:rPr lang="en-US" altLang="zh-CN" sz="600" b="0" i="0" u="none" dirty="0" err="1">
                <a:solidFill>
                  <a:schemeClr val="tx1"/>
                </a:solidFill>
                <a:ea typeface="宋体" panose="02010600030101010101" pitchFamily="2" charset="-122"/>
                <a:cs typeface="Arial" panose="020B0604020202020204" pitchFamily="34" charset="0"/>
              </a:rPr>
              <a:t>Dr</a:t>
            </a:r>
            <a:r>
              <a:rPr lang="en-US" altLang="zh-CN" sz="600" b="0" i="0" u="none" dirty="0">
                <a:solidFill>
                  <a:schemeClr val="tx1"/>
                </a:solidFill>
                <a:ea typeface="宋体" panose="02010600030101010101" pitchFamily="2" charset="-122"/>
                <a:cs typeface="Arial" panose="020B0604020202020204" pitchFamily="34" charset="0"/>
              </a:rPr>
              <a:t> Leo Chen, leo.chen@ieee.org</a:t>
            </a:r>
          </a:p>
        </p:txBody>
      </p:sp>
      <p:sp>
        <p:nvSpPr>
          <p:cNvPr id="5" name="内容占位符 4"/>
          <p:cNvSpPr>
            <a:spLocks noGrp="1"/>
          </p:cNvSpPr>
          <p:nvPr>
            <p:ph hasCustomPrompt="1"/>
          </p:nvPr>
        </p:nvSpPr>
        <p:spPr>
          <a:xfrm>
            <a:off x="914400" y="0"/>
            <a:ext cx="7732713" cy="4629150"/>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GB"/>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p14:dur="10" advTm="60000">
        <p:fade/>
      </p:transition>
    </mc:Choice>
    <mc:Fallback xmlns="">
      <p:transition advTm="6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alibri" panose="020F0502020204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914400" y="1085850"/>
            <a:ext cx="3789363"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56163" y="1085850"/>
            <a:ext cx="3790950" cy="3543300"/>
          </a:xfrm>
        </p:spPr>
        <p:txBody>
          <a:bodyPr/>
          <a:lstStyle>
            <a:lvl1pPr>
              <a:defRPr sz="2100">
                <a:latin typeface="Calibri" panose="020F0502020204030204" pitchFamily="34" charset="0"/>
              </a:defRPr>
            </a:lvl1pPr>
            <a:lvl2pPr>
              <a:defRPr sz="1800">
                <a:latin typeface="Calibri" panose="020F0502020204030204" pitchFamily="34" charset="0"/>
              </a:defRPr>
            </a:lvl2pPr>
            <a:lvl3pPr>
              <a:defRPr sz="1500">
                <a:latin typeface="Calibri" panose="020F0502020204030204" pitchFamily="34" charset="0"/>
              </a:defRPr>
            </a:lvl3pPr>
            <a:lvl4pPr>
              <a:defRPr sz="1350">
                <a:latin typeface="Calibri" panose="020F0502020204030204" pitchFamily="34" charset="0"/>
              </a:defRPr>
            </a:lvl4pPr>
            <a:lvl5pPr>
              <a:defRPr sz="1350">
                <a:latin typeface="Calibri" panose="020F0502020204030204" pitchFamily="34" charset="0"/>
              </a:defRPr>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xfrm>
            <a:off x="7239000" y="4786313"/>
            <a:ext cx="1905000" cy="342900"/>
          </a:xfrm>
        </p:spPr>
        <p:txBody>
          <a:bodyPr/>
          <a:lstStyle>
            <a:lvl1pPr algn="r">
              <a:defRPr sz="900"/>
            </a:lvl1pPr>
          </a:lstStyle>
          <a:p>
            <a:pPr>
              <a:defRPr/>
            </a:pPr>
            <a:fld id="{3209C3FB-4AD6-4B36-A2A7-63E869CCBCB1}" type="slidenum">
              <a:rPr lang="zh-CN" altLang="en-US"/>
              <a:t>‹#›</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8"/>
            <a:ext cx="7047554" cy="40639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804347" y="843281"/>
            <a:ext cx="8229600" cy="387000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a:off x="0" y="717833"/>
            <a:ext cx="9144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anose="05000000000000000000" pitchFamily="2" charset="2"/>
        <a:buChar char="§"/>
        <a:defRPr sz="2000" kern="1200">
          <a:solidFill>
            <a:schemeClr val="tx1"/>
          </a:solidFill>
          <a:latin typeface="Calibri" panose="020F0502020204030204" pitchFamily="34" charset="0"/>
          <a:ea typeface="+mn-ea"/>
          <a:cs typeface="Calibri" panose="020F0502020204030204" pitchFamily="34" charset="0"/>
        </a:defRPr>
      </a:lvl1pPr>
      <a:lvl2pPr marL="6318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2pPr>
      <a:lvl3pPr marL="974725" indent="-174625" algn="l" defTabSz="228600" rtl="0" eaLnBrk="1" latinLnBrk="0" hangingPunct="1">
        <a:spcBef>
          <a:spcPts val="0"/>
        </a:spcBef>
        <a:spcAft>
          <a:spcPts val="600"/>
        </a:spcAft>
        <a:buClr>
          <a:srgbClr val="FF0000"/>
        </a:buClr>
        <a:buSzPct val="85000"/>
        <a:buFont typeface="Wingdings" panose="05000000000000000000" pitchFamily="2" charset="2"/>
        <a:buChar char="§"/>
        <a:defRPr sz="1800" kern="1200">
          <a:solidFill>
            <a:schemeClr val="tx1"/>
          </a:solidFill>
          <a:latin typeface="Calibri" panose="020F0502020204030204" pitchFamily="34" charset="0"/>
          <a:ea typeface="+mn-ea"/>
          <a:cs typeface="Calibri" panose="020F0502020204030204" pitchFamily="34" charset="0"/>
        </a:defRPr>
      </a:lvl3pPr>
      <a:lvl4pPr marL="1431925" indent="-228600" algn="l" defTabSz="228600" rtl="0" eaLnBrk="1" latinLnBrk="0" hangingPunct="1">
        <a:spcBef>
          <a:spcPts val="0"/>
        </a:spcBef>
        <a:spcAft>
          <a:spcPts val="600"/>
        </a:spcAft>
        <a:buSzPct val="85000"/>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1828800" indent="-168275" algn="l" defTabSz="914400" rtl="0" eaLnBrk="1" latinLnBrk="0" hangingPunct="1">
        <a:spcBef>
          <a:spcPts val="0"/>
        </a:spcBef>
        <a:spcAft>
          <a:spcPts val="600"/>
        </a:spcAft>
        <a:buClr>
          <a:srgbClr val="FF0000"/>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blogs.sw.siemens.com/simcenter/executable-digital-twi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4" descr="data-i4"/>
          <p:cNvPicPr>
            <a:picLocks noChangeAspect="1"/>
          </p:cNvPicPr>
          <p:nvPr/>
        </p:nvPicPr>
        <p:blipFill>
          <a:blip r:embed="rId2"/>
          <a:stretch>
            <a:fillRect/>
          </a:stretch>
        </p:blipFill>
        <p:spPr>
          <a:xfrm>
            <a:off x="777611" y="2763027"/>
            <a:ext cx="5452327" cy="2297025"/>
          </a:xfrm>
          <a:prstGeom prst="rect">
            <a:avLst/>
          </a:prstGeom>
          <a:noFill/>
          <a:ln w="9525">
            <a:noFill/>
          </a:ln>
        </p:spPr>
      </p:pic>
      <p:sp>
        <p:nvSpPr>
          <p:cNvPr id="2" name="Title 1"/>
          <p:cNvSpPr>
            <a:spLocks noGrp="1"/>
          </p:cNvSpPr>
          <p:nvPr>
            <p:ph type="ctrTitle"/>
          </p:nvPr>
        </p:nvSpPr>
        <p:spPr>
          <a:xfrm>
            <a:off x="210185" y="736376"/>
            <a:ext cx="8723630" cy="824230"/>
          </a:xfrm>
        </p:spPr>
        <p:txBody>
          <a:bodyPr/>
          <a:lstStyle/>
          <a:p>
            <a:pPr algn="ctr"/>
            <a:r>
              <a:rPr lang="zh-CN" altLang="en-US" dirty="0"/>
              <a:t>人工智能导论</a:t>
            </a:r>
          </a:p>
        </p:txBody>
      </p:sp>
      <p:pic>
        <p:nvPicPr>
          <p:cNvPr id="8" name="Picture 7"/>
          <p:cNvPicPr>
            <a:picLocks noChangeAspect="1"/>
          </p:cNvPicPr>
          <p:nvPr/>
        </p:nvPicPr>
        <p:blipFill>
          <a:blip r:embed="rId3"/>
          <a:stretch>
            <a:fillRect/>
          </a:stretch>
        </p:blipFill>
        <p:spPr>
          <a:xfrm>
            <a:off x="6001532" y="2105295"/>
            <a:ext cx="2705735" cy="2029460"/>
          </a:xfrm>
          <a:prstGeom prst="rect">
            <a:avLst/>
          </a:prstGeom>
          <a:noFill/>
          <a:ln w="9525">
            <a:noFill/>
          </a:ln>
        </p:spPr>
      </p:pic>
      <p:sp>
        <p:nvSpPr>
          <p:cNvPr id="4" name="Rectangle 6"/>
          <p:cNvSpPr>
            <a:spLocks noGrp="1" noChangeArrowheads="1"/>
          </p:cNvSpPr>
          <p:nvPr/>
        </p:nvSpPr>
        <p:spPr>
          <a:xfrm>
            <a:off x="7231380" y="4786313"/>
            <a:ext cx="1905000" cy="342900"/>
          </a:xfrm>
        </p:spPr>
        <p:txBody>
          <a:bodyPr/>
          <a:lstStyle>
            <a:lvl1pPr algn="r">
              <a:defRPr sz="900"/>
            </a:lvl1pPr>
          </a:lstStyle>
          <a:p>
            <a:pPr>
              <a:defRPr/>
            </a:pPr>
            <a:fld id="{3209C3FB-4AD6-4B36-A2A7-63E869CCBCB1}" type="slidenum">
              <a:rPr lang="zh-CN" altLang="en-US">
                <a:cs typeface="+mn-ea"/>
                <a:sym typeface="+mn-lt"/>
              </a:rPr>
              <a:t>1</a:t>
            </a:fld>
            <a:endParaRPr lang="en-US" altLang="zh-CN">
              <a:cs typeface="+mn-ea"/>
              <a:sym typeface="+mn-lt"/>
            </a:endParaRPr>
          </a:p>
        </p:txBody>
      </p:sp>
      <p:pic>
        <p:nvPicPr>
          <p:cNvPr id="6" name="Picture 5"/>
          <p:cNvPicPr>
            <a:picLocks noChangeAspect="1"/>
          </p:cNvPicPr>
          <p:nvPr/>
        </p:nvPicPr>
        <p:blipFill>
          <a:blip r:embed="rId4"/>
          <a:stretch>
            <a:fillRect/>
          </a:stretch>
        </p:blipFill>
        <p:spPr>
          <a:xfrm>
            <a:off x="210185" y="3893185"/>
            <a:ext cx="1540510" cy="1143000"/>
          </a:xfrm>
          <a:prstGeom prst="rect">
            <a:avLst/>
          </a:prstGeom>
        </p:spPr>
      </p:pic>
      <p:pic>
        <p:nvPicPr>
          <p:cNvPr id="1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86995"/>
            <a:ext cx="1647825" cy="56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p:nvPr/>
        </p:nvSpPr>
        <p:spPr>
          <a:xfrm>
            <a:off x="5818125" y="3837285"/>
            <a:ext cx="3235070" cy="830997"/>
          </a:xfrm>
          <a:prstGeom prst="rect">
            <a:avLst/>
          </a:prstGeom>
        </p:spPr>
        <p:txBody>
          <a:bodyPr wrap="square">
            <a:spAutoFit/>
          </a:bodyPr>
          <a:lstStyle/>
          <a:p>
            <a:pPr algn="r"/>
            <a:r>
              <a:rPr lang="en-US" sz="2400" b="1" dirty="0" err="1">
                <a:cs typeface="+mn-ea"/>
                <a:sym typeface="+mn-lt"/>
              </a:rPr>
              <a:t>Dr</a:t>
            </a:r>
            <a:r>
              <a:rPr lang="en-US" sz="2400" b="1" dirty="0">
                <a:cs typeface="+mn-ea"/>
                <a:sym typeface="+mn-lt"/>
              </a:rPr>
              <a:t> Leo Chen</a:t>
            </a:r>
          </a:p>
          <a:p>
            <a:pPr algn="r"/>
            <a:r>
              <a:rPr lang="en-US" sz="2400" dirty="0">
                <a:cs typeface="+mn-ea"/>
                <a:sym typeface="+mn-lt"/>
              </a:rPr>
              <a:t>leo.chen@ieee.org</a:t>
            </a:r>
          </a:p>
        </p:txBody>
      </p:sp>
      <p:pic>
        <p:nvPicPr>
          <p:cNvPr id="1025" name="Picture 1">
            <a:extLst>
              <a:ext uri="{FF2B5EF4-FFF2-40B4-BE49-F238E27FC236}">
                <a16:creationId xmlns="" xmlns:a16="http://schemas.microsoft.com/office/drawing/2014/main" id="{7B66821D-8C51-CFA8-3C54-B8FFB2614B55}"/>
              </a:ext>
            </a:extLst>
          </p:cNvPr>
          <p:cNvPicPr>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393950" y="4624388"/>
            <a:ext cx="1392238" cy="3381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sp>
        <p:nvSpPr>
          <p:cNvPr id="3" name="Title 1">
            <a:extLst>
              <a:ext uri="{FF2B5EF4-FFF2-40B4-BE49-F238E27FC236}">
                <a16:creationId xmlns="" xmlns:a16="http://schemas.microsoft.com/office/drawing/2014/main" id="{E0D627B8-6E0C-5237-8D07-E6FD00D4E160}"/>
              </a:ext>
            </a:extLst>
          </p:cNvPr>
          <p:cNvSpPr txBox="1">
            <a:spLocks/>
          </p:cNvSpPr>
          <p:nvPr/>
        </p:nvSpPr>
        <p:spPr>
          <a:xfrm>
            <a:off x="512957" y="1936460"/>
            <a:ext cx="7857894" cy="44386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Calibri" panose="020F0502020204030204" pitchFamily="34" charset="0"/>
                <a:ea typeface="+mj-ea"/>
                <a:cs typeface="Arial" panose="020B0604020202020204" pitchFamily="34" charset="0"/>
              </a:defRPr>
            </a:lvl1pPr>
          </a:lstStyle>
          <a:p>
            <a:pPr algn="ctr">
              <a:lnSpc>
                <a:spcPct val="100000"/>
              </a:lnSpc>
            </a:pPr>
            <a:r>
              <a:rPr lang="en-US" altLang="zh-CN" dirty="0" smtClean="0">
                <a:solidFill>
                  <a:srgbClr val="C00000"/>
                </a:solidFill>
                <a:latin typeface="+mn-lt"/>
                <a:ea typeface="+mn-ea"/>
                <a:cs typeface="+mn-ea"/>
              </a:rPr>
              <a:t>AI</a:t>
            </a:r>
            <a:r>
              <a:rPr lang="zh-CN" altLang="en-US" dirty="0">
                <a:solidFill>
                  <a:srgbClr val="C00000"/>
                </a:solidFill>
                <a:latin typeface="+mn-lt"/>
                <a:ea typeface="+mn-ea"/>
                <a:cs typeface="+mn-ea"/>
              </a:rPr>
              <a:t>与工业</a:t>
            </a:r>
            <a:r>
              <a:rPr lang="en-US" altLang="zh-CN" dirty="0">
                <a:solidFill>
                  <a:srgbClr val="C00000"/>
                </a:solidFill>
                <a:latin typeface="+mn-lt"/>
                <a:ea typeface="+mn-ea"/>
                <a:cs typeface="+mn-ea"/>
              </a:rPr>
              <a:t>4.0</a:t>
            </a:r>
          </a:p>
          <a:p>
            <a:pPr algn="ctr">
              <a:lnSpc>
                <a:spcPct val="100000"/>
              </a:lnSpc>
            </a:pPr>
            <a:endParaRPr lang="en-US" altLang="zh-CN"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0878ED-B7F3-4150-BBDF-1DA598CDE17D}"/>
              </a:ext>
            </a:extLst>
          </p:cNvPr>
          <p:cNvSpPr>
            <a:spLocks noGrp="1"/>
          </p:cNvSpPr>
          <p:nvPr>
            <p:ph type="title"/>
          </p:nvPr>
        </p:nvSpPr>
        <p:spPr/>
        <p:txBody>
          <a:bodyPr/>
          <a:lstStyle/>
          <a:p>
            <a:r>
              <a:rPr lang="zh-CN" altLang="en-US" dirty="0"/>
              <a:t>第三次工业革命 </a:t>
            </a:r>
            <a:endParaRPr lang="en-US" dirty="0"/>
          </a:p>
        </p:txBody>
      </p:sp>
      <p:pic>
        <p:nvPicPr>
          <p:cNvPr id="5" name="内容占位符 4"/>
          <p:cNvPicPr>
            <a:picLocks noGrp="1" noChangeAspect="1"/>
          </p:cNvPicPr>
          <p:nvPr>
            <p:ph idx="1"/>
          </p:nvPr>
        </p:nvPicPr>
        <p:blipFill>
          <a:blip r:embed="rId2"/>
          <a:stretch>
            <a:fillRect/>
          </a:stretch>
        </p:blipFill>
        <p:spPr>
          <a:xfrm>
            <a:off x="1175480" y="842963"/>
            <a:ext cx="6988302" cy="3870325"/>
          </a:xfrm>
          <a:prstGeom prst="rect">
            <a:avLst/>
          </a:prstGeom>
        </p:spPr>
      </p:pic>
      <p:sp>
        <p:nvSpPr>
          <p:cNvPr id="4" name="Slide Number Placeholder 3">
            <a:extLst>
              <a:ext uri="{FF2B5EF4-FFF2-40B4-BE49-F238E27FC236}">
                <a16:creationId xmlns="" xmlns:a16="http://schemas.microsoft.com/office/drawing/2014/main" id="{D4642AEB-51C2-4FD0-B5A8-B5EA1AE65C9D}"/>
              </a:ext>
            </a:extLst>
          </p:cNvPr>
          <p:cNvSpPr>
            <a:spLocks noGrp="1"/>
          </p:cNvSpPr>
          <p:nvPr>
            <p:ph type="sldNum" sz="quarter" idx="10"/>
          </p:nvPr>
        </p:nvSpPr>
        <p:spPr/>
        <p:txBody>
          <a:bodyPr/>
          <a:lstStyle/>
          <a:p>
            <a:pPr>
              <a:defRPr/>
            </a:pPr>
            <a:fld id="{3209C3FB-4AD6-4B36-A2A7-63E869CCBCB1}" type="slidenum">
              <a:rPr lang="zh-CN" altLang="en-US" smtClean="0"/>
              <a:t>10</a:t>
            </a:fld>
            <a:endParaRPr lang="en-US" altLang="zh-CN"/>
          </a:p>
        </p:txBody>
      </p:sp>
    </p:spTree>
    <p:extLst>
      <p:ext uri="{BB962C8B-B14F-4D97-AF65-F5344CB8AC3E}">
        <p14:creationId xmlns:p14="http://schemas.microsoft.com/office/powerpoint/2010/main" val="115452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8AD324-CBFE-4954-B65C-FEF077175FF4}"/>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第四次工业</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769FA105-EF3F-4E0C-B913-9B747944D2C4}"/>
              </a:ext>
            </a:extLst>
          </p:cNvPr>
          <p:cNvSpPr>
            <a:spLocks noGrp="1"/>
          </p:cNvSpPr>
          <p:nvPr>
            <p:ph idx="1"/>
          </p:nvPr>
        </p:nvSpPr>
        <p:spPr/>
        <p:txBody>
          <a:bodyPr/>
          <a:lstStyle/>
          <a:p>
            <a:r>
              <a:rPr lang="zh-CN" altLang="en-US" dirty="0">
                <a:cs typeface="Arial" panose="020B0604020202020204" pitchFamily="34" charset="0"/>
              </a:rPr>
              <a:t>革命</a:t>
            </a:r>
          </a:p>
          <a:p>
            <a:r>
              <a:rPr lang="zh-CN" altLang="en-US" dirty="0">
                <a:cs typeface="Arial" panose="020B0604020202020204" pitchFamily="34" charset="0"/>
              </a:rPr>
              <a:t>信息物理系统</a:t>
            </a:r>
            <a:endParaRPr lang="en-US" dirty="0"/>
          </a:p>
        </p:txBody>
      </p:sp>
      <p:sp>
        <p:nvSpPr>
          <p:cNvPr id="4" name="Slide Number Placeholder 3">
            <a:extLst>
              <a:ext uri="{FF2B5EF4-FFF2-40B4-BE49-F238E27FC236}">
                <a16:creationId xmlns="" xmlns:a16="http://schemas.microsoft.com/office/drawing/2014/main" id="{7BCB6237-C87A-4FBF-8BBF-FE78128A6C23}"/>
              </a:ext>
            </a:extLst>
          </p:cNvPr>
          <p:cNvSpPr>
            <a:spLocks noGrp="1"/>
          </p:cNvSpPr>
          <p:nvPr>
            <p:ph type="sldNum" sz="quarter" idx="10"/>
          </p:nvPr>
        </p:nvSpPr>
        <p:spPr/>
        <p:txBody>
          <a:bodyPr/>
          <a:lstStyle/>
          <a:p>
            <a:pPr>
              <a:defRPr/>
            </a:pPr>
            <a:fld id="{3209C3FB-4AD6-4B36-A2A7-63E869CCBCB1}" type="slidenum">
              <a:rPr lang="zh-CN" altLang="en-US" smtClean="0"/>
              <a:t>11</a:t>
            </a:fld>
            <a:endParaRPr lang="en-US" altLang="zh-CN"/>
          </a:p>
        </p:txBody>
      </p:sp>
      <p:pic>
        <p:nvPicPr>
          <p:cNvPr id="5" name="图片 4"/>
          <p:cNvPicPr>
            <a:picLocks noChangeAspect="1"/>
          </p:cNvPicPr>
          <p:nvPr/>
        </p:nvPicPr>
        <p:blipFill>
          <a:blip r:embed="rId2"/>
          <a:stretch>
            <a:fillRect/>
          </a:stretch>
        </p:blipFill>
        <p:spPr>
          <a:xfrm>
            <a:off x="2648942" y="1486894"/>
            <a:ext cx="6305169" cy="3556938"/>
          </a:xfrm>
          <a:prstGeom prst="rect">
            <a:avLst/>
          </a:prstGeom>
        </p:spPr>
      </p:pic>
    </p:spTree>
    <p:extLst>
      <p:ext uri="{BB962C8B-B14F-4D97-AF65-F5344CB8AC3E}">
        <p14:creationId xmlns:p14="http://schemas.microsoft.com/office/powerpoint/2010/main" val="97059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2F4029-356C-4800-AD80-3E0EE7603391}"/>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基本</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步骤</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F6F83E63-A973-4173-ABAD-BD9572DF943B}"/>
              </a:ext>
            </a:extLst>
          </p:cNvPr>
          <p:cNvSpPr>
            <a:spLocks noGrp="1"/>
          </p:cNvSpPr>
          <p:nvPr>
            <p:ph idx="1"/>
          </p:nvPr>
        </p:nvSpPr>
        <p:spPr/>
        <p:txBody>
          <a:bodyPr/>
          <a:lstStyle/>
          <a:p>
            <a:r>
              <a:rPr lang="zh-CN" altLang="en-US" dirty="0">
                <a:cs typeface="Arial" panose="020B0604020202020204" pitchFamily="34" charset="0"/>
              </a:rPr>
              <a:t>基本上，</a:t>
            </a:r>
            <a:r>
              <a:rPr lang="en-US" altLang="zh-CN" dirty="0">
                <a:cs typeface="Arial" panose="020B0604020202020204" pitchFamily="34" charset="0"/>
              </a:rPr>
              <a:t>4IR </a:t>
            </a:r>
            <a:r>
              <a:rPr lang="zh-CN" altLang="en-US" dirty="0">
                <a:cs typeface="Arial" panose="020B0604020202020204" pitchFamily="34" charset="0"/>
              </a:rPr>
              <a:t>可以概括为以下步骤：</a:t>
            </a:r>
          </a:p>
          <a:p>
            <a:r>
              <a:rPr lang="zh-CN" altLang="en-US" dirty="0">
                <a:cs typeface="Arial" panose="020B0604020202020204" pitchFamily="34" charset="0"/>
              </a:rPr>
              <a:t>虚拟原型（例如数字原型）</a:t>
            </a:r>
          </a:p>
          <a:p>
            <a:r>
              <a:rPr lang="zh-CN" altLang="en-US" dirty="0">
                <a:cs typeface="Arial" panose="020B0604020202020204" pitchFamily="34" charset="0"/>
              </a:rPr>
              <a:t>数字化制造</a:t>
            </a:r>
          </a:p>
          <a:p>
            <a:r>
              <a:rPr lang="zh-CN" altLang="en-US" dirty="0">
                <a:cs typeface="Arial" panose="020B0604020202020204" pitchFamily="34" charset="0"/>
              </a:rPr>
              <a:t>物理原型或产品</a:t>
            </a:r>
          </a:p>
          <a:p>
            <a:r>
              <a:rPr lang="zh-CN" altLang="en-US" dirty="0">
                <a:cs typeface="Arial" panose="020B0604020202020204" pitchFamily="34" charset="0"/>
              </a:rPr>
              <a:t>智能服务（例如产品生命周期管理）</a:t>
            </a:r>
          </a:p>
          <a:p>
            <a:endParaRPr lang="en-US" dirty="0"/>
          </a:p>
        </p:txBody>
      </p:sp>
      <p:sp>
        <p:nvSpPr>
          <p:cNvPr id="4" name="Slide Number Placeholder 3">
            <a:extLst>
              <a:ext uri="{FF2B5EF4-FFF2-40B4-BE49-F238E27FC236}">
                <a16:creationId xmlns="" xmlns:a16="http://schemas.microsoft.com/office/drawing/2014/main" id="{B594ED26-1885-4C4B-B8FF-95E0D78B17D0}"/>
              </a:ext>
            </a:extLst>
          </p:cNvPr>
          <p:cNvSpPr>
            <a:spLocks noGrp="1"/>
          </p:cNvSpPr>
          <p:nvPr>
            <p:ph type="sldNum" sz="quarter" idx="10"/>
          </p:nvPr>
        </p:nvSpPr>
        <p:spPr/>
        <p:txBody>
          <a:bodyPr/>
          <a:lstStyle/>
          <a:p>
            <a:pPr>
              <a:defRPr/>
            </a:pPr>
            <a:fld id="{3209C3FB-4AD6-4B36-A2A7-63E869CCBCB1}" type="slidenum">
              <a:rPr lang="zh-CN" altLang="en-US" smtClean="0"/>
              <a:t>12</a:t>
            </a:fld>
            <a:endParaRPr lang="en-US" altLang="zh-CN"/>
          </a:p>
        </p:txBody>
      </p:sp>
      <p:pic>
        <p:nvPicPr>
          <p:cNvPr id="5" name="图片 4"/>
          <p:cNvPicPr>
            <a:picLocks noChangeAspect="1"/>
          </p:cNvPicPr>
          <p:nvPr/>
        </p:nvPicPr>
        <p:blipFill>
          <a:blip r:embed="rId2"/>
          <a:stretch>
            <a:fillRect/>
          </a:stretch>
        </p:blipFill>
        <p:spPr>
          <a:xfrm>
            <a:off x="218467" y="2979495"/>
            <a:ext cx="8707065" cy="1733792"/>
          </a:xfrm>
          <a:prstGeom prst="rect">
            <a:avLst/>
          </a:prstGeom>
        </p:spPr>
      </p:pic>
    </p:spTree>
    <p:extLst>
      <p:ext uri="{BB962C8B-B14F-4D97-AF65-F5344CB8AC3E}">
        <p14:creationId xmlns:p14="http://schemas.microsoft.com/office/powerpoint/2010/main" val="345652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BA5DFE-6C4F-4616-A50F-ECE7D75D1ED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传统制造与数字化</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制造</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08471D8D-84D6-46EC-A991-11854BD4F0C5}"/>
              </a:ext>
            </a:extLst>
          </p:cNvPr>
          <p:cNvSpPr>
            <a:spLocks noGrp="1"/>
          </p:cNvSpPr>
          <p:nvPr>
            <p:ph idx="1"/>
          </p:nvPr>
        </p:nvSpPr>
        <p:spPr/>
        <p:txBody>
          <a:bodyPr/>
          <a:lstStyle/>
          <a:p>
            <a:r>
              <a:rPr lang="zh-CN" altLang="en-US" dirty="0">
                <a:cs typeface="Arial" panose="020B0604020202020204" pitchFamily="34" charset="0"/>
              </a:rPr>
              <a:t>传统</a:t>
            </a:r>
            <a:br>
              <a:rPr lang="zh-CN" altLang="en-US" dirty="0">
                <a:cs typeface="Arial" panose="020B0604020202020204" pitchFamily="34" charset="0"/>
              </a:rPr>
            </a:br>
            <a:r>
              <a:rPr lang="zh-CN" altLang="en-US" dirty="0">
                <a:cs typeface="Arial" panose="020B0604020202020204" pitchFamily="34" charset="0"/>
              </a:rPr>
              <a:t>手动制作 </a:t>
            </a:r>
            <a:r>
              <a:rPr lang="en-US" altLang="zh-CN" dirty="0">
                <a:cs typeface="Arial" panose="020B0604020202020204" pitchFamily="34" charset="0"/>
              </a:rPr>
              <a:t>2D </a:t>
            </a:r>
            <a:r>
              <a:rPr lang="zh-CN" altLang="en-US" dirty="0">
                <a:cs typeface="Arial" panose="020B0604020202020204" pitchFamily="34" charset="0"/>
              </a:rPr>
              <a:t>图纸</a:t>
            </a:r>
          </a:p>
          <a:p>
            <a:r>
              <a:rPr lang="zh-CN" altLang="en-US" dirty="0">
                <a:cs typeface="Arial" panose="020B0604020202020204" pitchFamily="34" charset="0"/>
              </a:rPr>
              <a:t>基于 </a:t>
            </a:r>
            <a:r>
              <a:rPr lang="en-US" altLang="zh-CN" dirty="0">
                <a:cs typeface="Arial" panose="020B0604020202020204" pitchFamily="34" charset="0"/>
              </a:rPr>
              <a:t>2D </a:t>
            </a:r>
            <a:r>
              <a:rPr lang="zh-CN" altLang="en-US" dirty="0">
                <a:cs typeface="Arial" panose="020B0604020202020204" pitchFamily="34" charset="0"/>
              </a:rPr>
              <a:t>图纸构建原型</a:t>
            </a:r>
          </a:p>
          <a:p>
            <a:r>
              <a:rPr lang="zh-CN" altLang="en-US" dirty="0">
                <a:cs typeface="Arial" panose="020B0604020202020204" pitchFamily="34" charset="0"/>
              </a:rPr>
              <a:t>进行测试</a:t>
            </a:r>
          </a:p>
          <a:p>
            <a:r>
              <a:rPr lang="zh-CN" altLang="en-US" dirty="0">
                <a:cs typeface="Arial" panose="020B0604020202020204" pitchFamily="34" charset="0"/>
              </a:rPr>
              <a:t>审查和重新设计</a:t>
            </a:r>
          </a:p>
          <a:p>
            <a:r>
              <a:rPr lang="zh-CN" altLang="en-US" dirty="0">
                <a:cs typeface="Arial" panose="020B0604020202020204" pitchFamily="34" charset="0"/>
              </a:rPr>
              <a:t>生成的数据以物理方式存储</a:t>
            </a:r>
          </a:p>
          <a:p>
            <a:r>
              <a:rPr lang="zh-CN" altLang="en-US" dirty="0">
                <a:cs typeface="Arial" panose="020B0604020202020204" pitchFamily="34" charset="0"/>
              </a:rPr>
              <a:t>数字化</a:t>
            </a:r>
            <a:br>
              <a:rPr lang="zh-CN" altLang="en-US" dirty="0">
                <a:cs typeface="Arial" panose="020B0604020202020204" pitchFamily="34" charset="0"/>
              </a:rPr>
            </a:br>
            <a:r>
              <a:rPr lang="zh-CN" altLang="en-US" dirty="0">
                <a:cs typeface="Arial" panose="020B0604020202020204" pitchFamily="34" charset="0"/>
              </a:rPr>
              <a:t>创建 </a:t>
            </a:r>
            <a:r>
              <a:rPr lang="en-US" altLang="zh-CN" dirty="0">
                <a:cs typeface="Arial" panose="020B0604020202020204" pitchFamily="34" charset="0"/>
              </a:rPr>
              <a:t>3D </a:t>
            </a:r>
            <a:r>
              <a:rPr lang="zh-CN" altLang="en-US" dirty="0">
                <a:cs typeface="Arial" panose="020B0604020202020204" pitchFamily="34" charset="0"/>
              </a:rPr>
              <a:t>模型</a:t>
            </a:r>
          </a:p>
          <a:p>
            <a:r>
              <a:rPr lang="en-US" altLang="zh-CN" dirty="0">
                <a:cs typeface="Arial" panose="020B0604020202020204" pitchFamily="34" charset="0"/>
              </a:rPr>
              <a:t>CAM</a:t>
            </a:r>
            <a:br>
              <a:rPr lang="en-US" altLang="zh-CN" dirty="0">
                <a:cs typeface="Arial" panose="020B0604020202020204" pitchFamily="34" charset="0"/>
              </a:rPr>
            </a:br>
            <a:r>
              <a:rPr lang="zh-CN" altLang="en-US" dirty="0">
                <a:cs typeface="Arial" panose="020B0604020202020204" pitchFamily="34" charset="0"/>
              </a:rPr>
              <a:t>物理数据过程</a:t>
            </a:r>
          </a:p>
          <a:p>
            <a:r>
              <a:rPr lang="zh-CN" altLang="en-US" dirty="0">
                <a:cs typeface="Arial" panose="020B0604020202020204" pitchFamily="34" charset="0"/>
              </a:rPr>
              <a:t>在数字环境中模拟零件</a:t>
            </a:r>
          </a:p>
          <a:p>
            <a:r>
              <a:rPr lang="zh-CN" altLang="en-US" dirty="0">
                <a:cs typeface="Arial" panose="020B0604020202020204" pitchFamily="34" charset="0"/>
              </a:rPr>
              <a:t>在数字环境中优化零件</a:t>
            </a:r>
          </a:p>
          <a:p>
            <a:r>
              <a:rPr lang="zh-CN" altLang="en-US" dirty="0">
                <a:cs typeface="Arial" panose="020B0604020202020204" pitchFamily="34" charset="0"/>
              </a:rPr>
              <a:t>生成的数据以数字方式存储</a:t>
            </a:r>
          </a:p>
          <a:p>
            <a:r>
              <a:rPr lang="en-US" altLang="zh-CN" dirty="0">
                <a:cs typeface="Arial" panose="020B0604020202020204" pitchFamily="34" charset="0"/>
              </a:rPr>
              <a:t>3D </a:t>
            </a:r>
            <a:r>
              <a:rPr lang="zh-CN" altLang="en-US" dirty="0">
                <a:cs typeface="Arial" panose="020B0604020202020204" pitchFamily="34" charset="0"/>
              </a:rPr>
              <a:t>打印和 </a:t>
            </a:r>
            <a:r>
              <a:rPr lang="en-US" altLang="zh-CN" dirty="0">
                <a:cs typeface="Arial" panose="020B0604020202020204" pitchFamily="34" charset="0"/>
              </a:rPr>
              <a:t>CNC </a:t>
            </a:r>
            <a:r>
              <a:rPr lang="zh-CN" altLang="en-US" dirty="0">
                <a:cs typeface="Arial" panose="020B0604020202020204" pitchFamily="34" charset="0"/>
              </a:rPr>
              <a:t>加工</a:t>
            </a:r>
          </a:p>
          <a:p>
            <a:endParaRPr lang="en-US" dirty="0"/>
          </a:p>
        </p:txBody>
      </p:sp>
      <p:sp>
        <p:nvSpPr>
          <p:cNvPr id="4" name="Slide Number Placeholder 3">
            <a:extLst>
              <a:ext uri="{FF2B5EF4-FFF2-40B4-BE49-F238E27FC236}">
                <a16:creationId xmlns="" xmlns:a16="http://schemas.microsoft.com/office/drawing/2014/main" id="{0025110D-62B7-402E-894C-28E8BE3B66E3}"/>
              </a:ext>
            </a:extLst>
          </p:cNvPr>
          <p:cNvSpPr>
            <a:spLocks noGrp="1"/>
          </p:cNvSpPr>
          <p:nvPr>
            <p:ph type="sldNum" sz="quarter" idx="10"/>
          </p:nvPr>
        </p:nvSpPr>
        <p:spPr/>
        <p:txBody>
          <a:bodyPr/>
          <a:lstStyle/>
          <a:p>
            <a:pPr>
              <a:defRPr/>
            </a:pPr>
            <a:fld id="{3209C3FB-4AD6-4B36-A2A7-63E869CCBCB1}" type="slidenum">
              <a:rPr lang="zh-CN" altLang="en-US" smtClean="0"/>
              <a:t>13</a:t>
            </a:fld>
            <a:endParaRPr lang="en-US" altLang="zh-CN"/>
          </a:p>
        </p:txBody>
      </p:sp>
      <p:pic>
        <p:nvPicPr>
          <p:cNvPr id="5" name="图片 4"/>
          <p:cNvPicPr>
            <a:picLocks noChangeAspect="1"/>
          </p:cNvPicPr>
          <p:nvPr/>
        </p:nvPicPr>
        <p:blipFill>
          <a:blip r:embed="rId2"/>
          <a:stretch>
            <a:fillRect/>
          </a:stretch>
        </p:blipFill>
        <p:spPr>
          <a:xfrm>
            <a:off x="208941" y="118720"/>
            <a:ext cx="8726118" cy="4906060"/>
          </a:xfrm>
          <a:prstGeom prst="rect">
            <a:avLst/>
          </a:prstGeom>
        </p:spPr>
      </p:pic>
    </p:spTree>
    <p:extLst>
      <p:ext uri="{BB962C8B-B14F-4D97-AF65-F5344CB8AC3E}">
        <p14:creationId xmlns:p14="http://schemas.microsoft.com/office/powerpoint/2010/main" val="24035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321FFD-D08D-4928-AE6D-563050EA66A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传统制造与数字化制造</a:t>
            </a:r>
          </a:p>
          <a:p>
            <a:endParaRPr lang="en-US" dirty="0"/>
          </a:p>
        </p:txBody>
      </p:sp>
      <p:sp>
        <p:nvSpPr>
          <p:cNvPr id="3" name="Content Placeholder 2">
            <a:extLst>
              <a:ext uri="{FF2B5EF4-FFF2-40B4-BE49-F238E27FC236}">
                <a16:creationId xmlns="" xmlns:a16="http://schemas.microsoft.com/office/drawing/2014/main" id="{23D56199-27C0-4772-9618-AC3142E6C02A}"/>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78FDA876-FA6C-46DD-8257-5C7BA47B9627}"/>
              </a:ext>
            </a:extLst>
          </p:cNvPr>
          <p:cNvSpPr>
            <a:spLocks noGrp="1"/>
          </p:cNvSpPr>
          <p:nvPr>
            <p:ph type="sldNum" sz="quarter" idx="10"/>
          </p:nvPr>
        </p:nvSpPr>
        <p:spPr/>
        <p:txBody>
          <a:bodyPr/>
          <a:lstStyle/>
          <a:p>
            <a:pPr>
              <a:defRPr/>
            </a:pPr>
            <a:fld id="{3209C3FB-4AD6-4B36-A2A7-63E869CCBCB1}" type="slidenum">
              <a:rPr lang="zh-CN" altLang="en-US" smtClean="0"/>
              <a:t>14</a:t>
            </a:fld>
            <a:endParaRPr lang="en-US" altLang="zh-CN"/>
          </a:p>
        </p:txBody>
      </p:sp>
      <p:pic>
        <p:nvPicPr>
          <p:cNvPr id="5" name="图片 4"/>
          <p:cNvPicPr>
            <a:picLocks noChangeAspect="1"/>
          </p:cNvPicPr>
          <p:nvPr/>
        </p:nvPicPr>
        <p:blipFill>
          <a:blip r:embed="rId2"/>
          <a:stretch>
            <a:fillRect/>
          </a:stretch>
        </p:blipFill>
        <p:spPr>
          <a:xfrm>
            <a:off x="208865" y="843281"/>
            <a:ext cx="8630854" cy="4182059"/>
          </a:xfrm>
          <a:prstGeom prst="rect">
            <a:avLst/>
          </a:prstGeom>
        </p:spPr>
      </p:pic>
    </p:spTree>
    <p:extLst>
      <p:ext uri="{BB962C8B-B14F-4D97-AF65-F5344CB8AC3E}">
        <p14:creationId xmlns:p14="http://schemas.microsoft.com/office/powerpoint/2010/main" val="129526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3FC4E6-AC30-419E-B2F4-EE4795228B1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主要</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优势</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A54BBA3-3237-40E7-AAFD-55BFB74C49A1}"/>
              </a:ext>
            </a:extLst>
          </p:cNvPr>
          <p:cNvSpPr>
            <a:spLocks noGrp="1"/>
          </p:cNvSpPr>
          <p:nvPr>
            <p:ph idx="1"/>
          </p:nvPr>
        </p:nvSpPr>
        <p:spPr/>
        <p:txBody>
          <a:bodyPr/>
          <a:lstStyle/>
          <a:p>
            <a:r>
              <a:rPr lang="zh-CN" altLang="en-US" b="1" dirty="0">
                <a:cs typeface="Arial" panose="020B0604020202020204" pitchFamily="34" charset="0"/>
              </a:rPr>
              <a:t>快速生产</a:t>
            </a:r>
            <a:endParaRPr lang="zh-CN" altLang="en-US" dirty="0">
              <a:cs typeface="Arial" panose="020B0604020202020204" pitchFamily="34" charset="0"/>
            </a:endParaRPr>
          </a:p>
          <a:p>
            <a:r>
              <a:rPr lang="zh-CN" altLang="en-US" b="1" dirty="0">
                <a:cs typeface="Arial" panose="020B0604020202020204" pitchFamily="34" charset="0"/>
              </a:rPr>
              <a:t>高性能原型与生产力</a:t>
            </a:r>
            <a:endParaRPr lang="zh-CN" altLang="en-US" dirty="0">
              <a:cs typeface="Arial" panose="020B0604020202020204" pitchFamily="34" charset="0"/>
            </a:endParaRPr>
          </a:p>
          <a:p>
            <a:r>
              <a:rPr lang="zh-CN" altLang="en-US" b="1" dirty="0">
                <a:cs typeface="Arial" panose="020B0604020202020204" pitchFamily="34" charset="0"/>
              </a:rPr>
              <a:t>实时库存监控</a:t>
            </a:r>
            <a:endParaRPr lang="zh-CN" altLang="en-US" dirty="0">
              <a:cs typeface="Arial" panose="020B0604020202020204" pitchFamily="34" charset="0"/>
            </a:endParaRPr>
          </a:p>
          <a:p>
            <a:r>
              <a:rPr lang="zh-CN" altLang="en-US" b="1" dirty="0">
                <a:cs typeface="Arial" panose="020B0604020202020204" pitchFamily="34" charset="0"/>
              </a:rPr>
              <a:t>成本降低</a:t>
            </a:r>
            <a:endParaRPr lang="zh-CN" altLang="en-US" dirty="0">
              <a:cs typeface="Arial" panose="020B0604020202020204" pitchFamily="34" charset="0"/>
            </a:endParaRPr>
          </a:p>
          <a:p>
            <a:r>
              <a:rPr lang="zh-CN" altLang="en-US" b="1" dirty="0">
                <a:cs typeface="Arial" panose="020B0604020202020204" pitchFamily="34" charset="0"/>
              </a:rPr>
              <a:t>接近现实的测试</a:t>
            </a:r>
            <a:endParaRPr lang="zh-CN" altLang="en-US" dirty="0">
              <a:cs typeface="Arial" panose="020B0604020202020204" pitchFamily="34" charset="0"/>
            </a:endParaRPr>
          </a:p>
          <a:p>
            <a:r>
              <a:rPr lang="zh-CN" altLang="en-US" b="1" dirty="0">
                <a:cs typeface="Arial" panose="020B0604020202020204" pitchFamily="34" charset="0"/>
              </a:rPr>
              <a:t>市场成功可预测性</a:t>
            </a:r>
            <a:endParaRPr lang="zh-CN" altLang="en-US" dirty="0">
              <a:cs typeface="Arial" panose="020B0604020202020204" pitchFamily="34" charset="0"/>
            </a:endParaRPr>
          </a:p>
          <a:p>
            <a:r>
              <a:rPr lang="zh-CN" altLang="en-US" b="1" dirty="0">
                <a:cs typeface="Arial" panose="020B0604020202020204" pitchFamily="34" charset="0"/>
              </a:rPr>
              <a:t>速度大小 流动时间 </a:t>
            </a:r>
            <a:r>
              <a:rPr lang="en-US" altLang="zh-CN" b="1" dirty="0">
                <a:cs typeface="Arial" panose="020B0604020202020204" pitchFamily="34" charset="0"/>
              </a:rPr>
              <a:t>= 0.00 </a:t>
            </a:r>
            <a:r>
              <a:rPr lang="zh-CN" altLang="en-US" b="1" dirty="0">
                <a:cs typeface="Arial" panose="020B0604020202020204" pitchFamily="34" charset="0"/>
              </a:rPr>
              <a:t>秒</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F5B04A63-BD7F-4EB2-8806-2C84455E0A3B}"/>
              </a:ext>
            </a:extLst>
          </p:cNvPr>
          <p:cNvSpPr>
            <a:spLocks noGrp="1"/>
          </p:cNvSpPr>
          <p:nvPr>
            <p:ph type="sldNum" sz="quarter" idx="10"/>
          </p:nvPr>
        </p:nvSpPr>
        <p:spPr/>
        <p:txBody>
          <a:bodyPr/>
          <a:lstStyle/>
          <a:p>
            <a:pPr>
              <a:defRPr/>
            </a:pPr>
            <a:fld id="{3209C3FB-4AD6-4B36-A2A7-63E869CCBCB1}" type="slidenum">
              <a:rPr lang="zh-CN" altLang="en-US" smtClean="0"/>
              <a:t>15</a:t>
            </a:fld>
            <a:endParaRPr lang="en-US" altLang="zh-CN"/>
          </a:p>
        </p:txBody>
      </p:sp>
      <p:pic>
        <p:nvPicPr>
          <p:cNvPr id="5" name="图片 4"/>
          <p:cNvPicPr>
            <a:picLocks noChangeAspect="1"/>
          </p:cNvPicPr>
          <p:nvPr/>
        </p:nvPicPr>
        <p:blipFill>
          <a:blip r:embed="rId2"/>
          <a:stretch>
            <a:fillRect/>
          </a:stretch>
        </p:blipFill>
        <p:spPr>
          <a:xfrm>
            <a:off x="4438126" y="817018"/>
            <a:ext cx="3753374" cy="3896269"/>
          </a:xfrm>
          <a:prstGeom prst="rect">
            <a:avLst/>
          </a:prstGeom>
        </p:spPr>
      </p:pic>
    </p:spTree>
    <p:extLst>
      <p:ext uri="{BB962C8B-B14F-4D97-AF65-F5344CB8AC3E}">
        <p14:creationId xmlns:p14="http://schemas.microsoft.com/office/powerpoint/2010/main" val="116477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5D707E-6FA9-47D7-982F-692706A91F0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4.0 </a:t>
            </a:r>
            <a:r>
              <a:rPr lang="zh-CN" altLang="en-US" sz="2800" b="1" kern="1200" dirty="0">
                <a:solidFill>
                  <a:schemeClr val="tx1"/>
                </a:solidFill>
                <a:effectLst/>
                <a:latin typeface="Calibri" panose="020F0502020204030204" pitchFamily="34" charset="0"/>
                <a:ea typeface="+mj-ea"/>
                <a:cs typeface="Arial" panose="020B0604020202020204" pitchFamily="34" charset="0"/>
              </a:rPr>
              <a:t>的支持技术（一些关键词）</a:t>
            </a:r>
          </a:p>
          <a:p>
            <a:endParaRPr lang="en-US" dirty="0"/>
          </a:p>
        </p:txBody>
      </p:sp>
      <p:sp>
        <p:nvSpPr>
          <p:cNvPr id="3" name="Content Placeholder 2">
            <a:extLst>
              <a:ext uri="{FF2B5EF4-FFF2-40B4-BE49-F238E27FC236}">
                <a16:creationId xmlns="" xmlns:a16="http://schemas.microsoft.com/office/drawing/2014/main" id="{8ACEEFE4-9AB8-4C9D-A5ED-80F0740CB7F4}"/>
              </a:ext>
            </a:extLst>
          </p:cNvPr>
          <p:cNvSpPr>
            <a:spLocks noGrp="1"/>
          </p:cNvSpPr>
          <p:nvPr>
            <p:ph idx="1"/>
          </p:nvPr>
        </p:nvSpPr>
        <p:spPr/>
        <p:txBody>
          <a:bodyPr/>
          <a:lstStyle/>
          <a:p>
            <a:r>
              <a:rPr lang="zh-CN" altLang="en-US" dirty="0">
                <a:cs typeface="Arial" panose="020B0604020202020204" pitchFamily="34" charset="0"/>
              </a:rPr>
              <a:t>信息物理系统 </a:t>
            </a:r>
            <a:r>
              <a:rPr lang="en-US" altLang="zh-CN" dirty="0">
                <a:cs typeface="Arial" panose="020B0604020202020204" pitchFamily="34" charset="0"/>
              </a:rPr>
              <a:t>(CPS)</a:t>
            </a:r>
          </a:p>
          <a:p>
            <a:r>
              <a:rPr lang="zh-CN" altLang="en-US" dirty="0">
                <a:cs typeface="Arial" panose="020B0604020202020204" pitchFamily="34" charset="0"/>
              </a:rPr>
              <a:t>数字孪生</a:t>
            </a:r>
            <a:r>
              <a:rPr lang="en-US" altLang="zh-CN" dirty="0">
                <a:cs typeface="Arial" panose="020B0604020202020204" pitchFamily="34" charset="0"/>
              </a:rPr>
              <a:t>[3]</a:t>
            </a:r>
          </a:p>
          <a:p>
            <a:r>
              <a:rPr lang="zh-CN" altLang="en-US" dirty="0">
                <a:cs typeface="Arial" panose="020B0604020202020204" pitchFamily="34" charset="0"/>
              </a:rPr>
              <a:t>数字孪生是使用物理数据、虚拟数据以及它们之间的交互数据对产品生命周期中所有组件进行的实时映射</a:t>
            </a:r>
          </a:p>
          <a:p>
            <a:r>
              <a:rPr lang="zh-CN" altLang="en-US" dirty="0">
                <a:cs typeface="Arial" panose="020B0604020202020204" pitchFamily="34" charset="0"/>
              </a:rPr>
              <a:t>物联网 </a:t>
            </a:r>
            <a:r>
              <a:rPr lang="en-US" altLang="zh-CN" dirty="0">
                <a:cs typeface="Arial" panose="020B0604020202020204" pitchFamily="34" charset="0"/>
              </a:rPr>
              <a:t>(</a:t>
            </a:r>
            <a:r>
              <a:rPr lang="en-US" altLang="zh-CN" dirty="0" err="1">
                <a:cs typeface="Arial" panose="020B0604020202020204" pitchFamily="34" charset="0"/>
              </a:rPr>
              <a:t>IoT</a:t>
            </a:r>
            <a:r>
              <a:rPr lang="en-US" altLang="zh-CN" dirty="0">
                <a:cs typeface="Arial" panose="020B0604020202020204" pitchFamily="34" charset="0"/>
              </a:rPr>
              <a:t>)</a:t>
            </a:r>
          </a:p>
          <a:p>
            <a:r>
              <a:rPr lang="zh-CN" altLang="en-US" dirty="0">
                <a:cs typeface="Arial" panose="020B0604020202020204" pitchFamily="34" charset="0"/>
              </a:rPr>
              <a:t>大数据</a:t>
            </a:r>
            <a:r>
              <a:rPr lang="en-US" altLang="zh-CN" dirty="0">
                <a:cs typeface="Arial" panose="020B0604020202020204" pitchFamily="34" charset="0"/>
              </a:rPr>
              <a:t>/</a:t>
            </a:r>
            <a:r>
              <a:rPr lang="zh-CN" altLang="en-US" dirty="0">
                <a:cs typeface="Arial" panose="020B0604020202020204" pitchFamily="34" charset="0"/>
              </a:rPr>
              <a:t>云</a:t>
            </a:r>
            <a:r>
              <a:rPr lang="en-US" altLang="zh-CN" dirty="0">
                <a:cs typeface="Arial" panose="020B0604020202020204" pitchFamily="34" charset="0"/>
              </a:rPr>
              <a:t>/</a:t>
            </a:r>
            <a:r>
              <a:rPr lang="zh-CN" altLang="en-US" dirty="0">
                <a:cs typeface="Arial" panose="020B0604020202020204" pitchFamily="34" charset="0"/>
              </a:rPr>
              <a:t>区块链</a:t>
            </a:r>
          </a:p>
          <a:p>
            <a:r>
              <a:rPr lang="zh-CN" altLang="en-US" dirty="0">
                <a:cs typeface="Arial" panose="020B0604020202020204" pitchFamily="34" charset="0"/>
              </a:rPr>
              <a:t>人工智能 </a:t>
            </a:r>
            <a:r>
              <a:rPr lang="en-US" altLang="zh-CN" dirty="0">
                <a:cs typeface="Arial" panose="020B0604020202020204" pitchFamily="34" charset="0"/>
              </a:rPr>
              <a:t>(AI)</a:t>
            </a:r>
          </a:p>
          <a:p>
            <a:r>
              <a:rPr lang="zh-CN" altLang="en-US" dirty="0">
                <a:cs typeface="Arial" panose="020B0604020202020204" pitchFamily="34" charset="0"/>
              </a:rPr>
              <a:t>高性能计算 </a:t>
            </a:r>
            <a:r>
              <a:rPr lang="en-US" altLang="zh-CN" dirty="0">
                <a:cs typeface="Arial" panose="020B0604020202020204" pitchFamily="34" charset="0"/>
              </a:rPr>
              <a:t>(HPC)</a:t>
            </a:r>
          </a:p>
          <a:p>
            <a:r>
              <a:rPr lang="en-US" altLang="zh-CN" dirty="0">
                <a:cs typeface="Arial" panose="020B0604020202020204" pitchFamily="34" charset="0"/>
              </a:rPr>
              <a:t>5G </a:t>
            </a:r>
            <a:r>
              <a:rPr lang="zh-CN" altLang="en-US" dirty="0">
                <a:cs typeface="Arial" panose="020B0604020202020204" pitchFamily="34" charset="0"/>
              </a:rPr>
              <a:t>通信</a:t>
            </a:r>
          </a:p>
          <a:p>
            <a:r>
              <a:rPr lang="zh-CN" altLang="en-US" dirty="0">
                <a:cs typeface="Arial" panose="020B0604020202020204" pitchFamily="34" charset="0"/>
              </a:rPr>
              <a:t>虚拟现实 </a:t>
            </a:r>
            <a:r>
              <a:rPr lang="en-US" altLang="zh-CN" dirty="0">
                <a:cs typeface="Arial" panose="020B0604020202020204" pitchFamily="34" charset="0"/>
              </a:rPr>
              <a:t>(VR) </a:t>
            </a:r>
            <a:r>
              <a:rPr lang="zh-CN" altLang="en-US" dirty="0">
                <a:cs typeface="Arial" panose="020B0604020202020204" pitchFamily="34" charset="0"/>
              </a:rPr>
              <a:t>和增强现实 </a:t>
            </a:r>
            <a:r>
              <a:rPr lang="en-US" altLang="zh-CN" dirty="0">
                <a:cs typeface="Arial" panose="020B0604020202020204" pitchFamily="34" charset="0"/>
              </a:rPr>
              <a:t>(AR)</a:t>
            </a:r>
            <a:endParaRPr lang="en-US" dirty="0"/>
          </a:p>
        </p:txBody>
      </p:sp>
      <p:sp>
        <p:nvSpPr>
          <p:cNvPr id="4" name="Slide Number Placeholder 3">
            <a:extLst>
              <a:ext uri="{FF2B5EF4-FFF2-40B4-BE49-F238E27FC236}">
                <a16:creationId xmlns="" xmlns:a16="http://schemas.microsoft.com/office/drawing/2014/main" id="{E7FAE61C-A2D9-4BB7-8351-B421205B6CD4}"/>
              </a:ext>
            </a:extLst>
          </p:cNvPr>
          <p:cNvSpPr>
            <a:spLocks noGrp="1"/>
          </p:cNvSpPr>
          <p:nvPr>
            <p:ph type="sldNum" sz="quarter" idx="10"/>
          </p:nvPr>
        </p:nvSpPr>
        <p:spPr/>
        <p:txBody>
          <a:bodyPr/>
          <a:lstStyle/>
          <a:p>
            <a:pPr>
              <a:defRPr/>
            </a:pPr>
            <a:fld id="{3209C3FB-4AD6-4B36-A2A7-63E869CCBCB1}" type="slidenum">
              <a:rPr lang="zh-CN" altLang="en-US" smtClean="0"/>
              <a:t>16</a:t>
            </a:fld>
            <a:endParaRPr lang="en-US" altLang="zh-CN"/>
          </a:p>
        </p:txBody>
      </p:sp>
    </p:spTree>
    <p:extLst>
      <p:ext uri="{BB962C8B-B14F-4D97-AF65-F5344CB8AC3E}">
        <p14:creationId xmlns:p14="http://schemas.microsoft.com/office/powerpoint/2010/main" val="12632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5D2FB9-41E5-4ACB-B42F-45EE60B652A6}"/>
              </a:ext>
            </a:extLst>
          </p:cNvPr>
          <p:cNvSpPr>
            <a:spLocks noGrp="1"/>
          </p:cNvSpPr>
          <p:nvPr>
            <p:ph type="title"/>
          </p:nvPr>
        </p:nvSpPr>
        <p:spPr/>
        <p:txBody>
          <a:bodyPr/>
          <a:lstStyle/>
          <a:p>
            <a:r>
              <a:rPr lang="zh-CN" altLang="en-US" dirty="0" smtClean="0"/>
              <a:t>工业 </a:t>
            </a:r>
            <a:r>
              <a:rPr lang="en-US" altLang="zh-CN" dirty="0"/>
              <a:t>4.0</a:t>
            </a:r>
            <a:br>
              <a:rPr lang="en-US" altLang="zh-CN" dirty="0"/>
            </a:b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a:p>
            <a:endParaRPr lang="en-US" dirty="0"/>
          </a:p>
        </p:txBody>
      </p:sp>
      <p:sp>
        <p:nvSpPr>
          <p:cNvPr id="3" name="Content Placeholder 2">
            <a:extLst>
              <a:ext uri="{FF2B5EF4-FFF2-40B4-BE49-F238E27FC236}">
                <a16:creationId xmlns="" xmlns:a16="http://schemas.microsoft.com/office/drawing/2014/main" id="{91815409-F3E4-4649-AECE-4E21548DA9AE}"/>
              </a:ext>
            </a:extLst>
          </p:cNvPr>
          <p:cNvSpPr>
            <a:spLocks noGrp="1"/>
          </p:cNvSpPr>
          <p:nvPr>
            <p:ph idx="1"/>
          </p:nvPr>
        </p:nvSpPr>
        <p:spPr/>
        <p:txBody>
          <a:bodyPr/>
          <a:lstStyle/>
          <a:p>
            <a:r>
              <a:rPr lang="zh-CN" altLang="en-US" dirty="0">
                <a:cs typeface="Arial" panose="020B0604020202020204" pitchFamily="34" charset="0"/>
              </a:rPr>
              <a:t>大数据</a:t>
            </a:r>
          </a:p>
          <a:p>
            <a:r>
              <a:rPr lang="zh-CN" altLang="en-US" dirty="0">
                <a:cs typeface="Arial" panose="020B0604020202020204" pitchFamily="34" charset="0"/>
              </a:rPr>
              <a:t>仿真</a:t>
            </a:r>
          </a:p>
          <a:p>
            <a:r>
              <a:rPr lang="zh-CN" altLang="en-US" dirty="0">
                <a:cs typeface="Arial" panose="020B0604020202020204" pitchFamily="34" charset="0"/>
              </a:rPr>
              <a:t>增强现实</a:t>
            </a:r>
          </a:p>
          <a:p>
            <a:r>
              <a:rPr lang="zh-CN" altLang="en-US" dirty="0">
                <a:cs typeface="Arial" panose="020B0604020202020204" pitchFamily="34" charset="0"/>
              </a:rPr>
              <a:t>系统集成</a:t>
            </a:r>
          </a:p>
          <a:p>
            <a:r>
              <a:rPr lang="zh-CN" altLang="en-US" dirty="0" smtClean="0">
                <a:cs typeface="Arial" panose="020B0604020202020204" pitchFamily="34" charset="0"/>
              </a:rPr>
              <a:t>增</a:t>
            </a:r>
            <a:r>
              <a:rPr lang="zh-CN" altLang="en-US" dirty="0">
                <a:cs typeface="Arial" panose="020B0604020202020204" pitchFamily="34" charset="0"/>
              </a:rPr>
              <a:t>材制造</a:t>
            </a:r>
          </a:p>
          <a:p>
            <a:r>
              <a:rPr lang="zh-CN" altLang="en-US" dirty="0">
                <a:cs typeface="Arial" panose="020B0604020202020204" pitchFamily="34" charset="0"/>
              </a:rPr>
              <a:t>物联网</a:t>
            </a:r>
          </a:p>
          <a:p>
            <a:r>
              <a:rPr lang="zh-CN" altLang="en-US" dirty="0">
                <a:cs typeface="Arial" panose="020B0604020202020204" pitchFamily="34" charset="0"/>
              </a:rPr>
              <a:t>云计算</a:t>
            </a:r>
          </a:p>
          <a:p>
            <a:r>
              <a:rPr lang="zh-CN" altLang="en-US" dirty="0">
                <a:cs typeface="Arial" panose="020B0604020202020204" pitchFamily="34" charset="0"/>
              </a:rPr>
              <a:t>网络</a:t>
            </a:r>
            <a:r>
              <a:rPr lang="zh-CN" altLang="en-US" dirty="0" smtClean="0">
                <a:cs typeface="Arial" panose="020B0604020202020204" pitchFamily="34" charset="0"/>
              </a:rPr>
              <a:t>安全</a:t>
            </a:r>
            <a:endParaRPr lang="en-US" altLang="zh-CN" dirty="0" smtClean="0">
              <a:cs typeface="Arial" panose="020B0604020202020204" pitchFamily="34" charset="0"/>
            </a:endParaRPr>
          </a:p>
          <a:p>
            <a:r>
              <a:rPr lang="zh-CN" altLang="en-US" dirty="0">
                <a:cs typeface="Arial" panose="020B0604020202020204" pitchFamily="34" charset="0"/>
              </a:rPr>
              <a:t>自主机器人</a:t>
            </a:r>
          </a:p>
        </p:txBody>
      </p:sp>
      <p:sp>
        <p:nvSpPr>
          <p:cNvPr id="4" name="Slide Number Placeholder 3">
            <a:extLst>
              <a:ext uri="{FF2B5EF4-FFF2-40B4-BE49-F238E27FC236}">
                <a16:creationId xmlns="" xmlns:a16="http://schemas.microsoft.com/office/drawing/2014/main" id="{20337C52-9C9C-4F4E-82CA-4D4D3BE2A530}"/>
              </a:ext>
            </a:extLst>
          </p:cNvPr>
          <p:cNvSpPr>
            <a:spLocks noGrp="1"/>
          </p:cNvSpPr>
          <p:nvPr>
            <p:ph type="sldNum" sz="quarter" idx="10"/>
          </p:nvPr>
        </p:nvSpPr>
        <p:spPr/>
        <p:txBody>
          <a:bodyPr/>
          <a:lstStyle/>
          <a:p>
            <a:pPr>
              <a:defRPr/>
            </a:pPr>
            <a:fld id="{3209C3FB-4AD6-4B36-A2A7-63E869CCBCB1}" type="slidenum">
              <a:rPr lang="zh-CN" altLang="en-US" smtClean="0"/>
              <a:t>17</a:t>
            </a:fld>
            <a:endParaRPr lang="en-US" altLang="zh-CN"/>
          </a:p>
        </p:txBody>
      </p:sp>
    </p:spTree>
    <p:extLst>
      <p:ext uri="{BB962C8B-B14F-4D97-AF65-F5344CB8AC3E}">
        <p14:creationId xmlns:p14="http://schemas.microsoft.com/office/powerpoint/2010/main" val="115395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258752-1F6D-4A76-85C3-85C625362AB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讨论：</a:t>
            </a:r>
          </a:p>
          <a:p>
            <a:endParaRPr lang="en-US" dirty="0"/>
          </a:p>
        </p:txBody>
      </p:sp>
      <p:sp>
        <p:nvSpPr>
          <p:cNvPr id="3" name="Content Placeholder 2">
            <a:extLst>
              <a:ext uri="{FF2B5EF4-FFF2-40B4-BE49-F238E27FC236}">
                <a16:creationId xmlns="" xmlns:a16="http://schemas.microsoft.com/office/drawing/2014/main" id="{B640AD52-A889-490E-A5A9-6C2C5FE41E1A}"/>
              </a:ext>
            </a:extLst>
          </p:cNvPr>
          <p:cNvSpPr>
            <a:spLocks noGrp="1"/>
          </p:cNvSpPr>
          <p:nvPr>
            <p:ph idx="1"/>
          </p:nvPr>
        </p:nvSpPr>
        <p:spPr/>
        <p:txBody>
          <a:bodyPr/>
          <a:lstStyle/>
          <a:p>
            <a:r>
              <a:rPr lang="en-US" altLang="zh-CN" dirty="0">
                <a:cs typeface="Arial" panose="020B0604020202020204" pitchFamily="34" charset="0"/>
              </a:rPr>
              <a:t>COVID-19 </a:t>
            </a:r>
            <a:r>
              <a:rPr lang="zh-CN" altLang="en-US" dirty="0">
                <a:cs typeface="Arial" panose="020B0604020202020204" pitchFamily="34" charset="0"/>
              </a:rPr>
              <a:t>如何影响工业 </a:t>
            </a:r>
            <a:r>
              <a:rPr lang="en-US" altLang="zh-CN" dirty="0">
                <a:cs typeface="Arial" panose="020B0604020202020204" pitchFamily="34" charset="0"/>
              </a:rPr>
              <a:t>4.0</a:t>
            </a:r>
            <a:r>
              <a:rPr lang="zh-CN" altLang="en-US" dirty="0">
                <a:cs typeface="Arial" panose="020B0604020202020204" pitchFamily="34" charset="0"/>
              </a:rPr>
              <a:t>？</a:t>
            </a:r>
            <a:r>
              <a:rPr lang="en-US" altLang="zh-CN" dirty="0">
                <a:cs typeface="Arial" panose="020B0604020202020204" pitchFamily="34" charset="0"/>
              </a:rPr>
              <a:t>[4,5]</a:t>
            </a:r>
          </a:p>
          <a:p>
            <a:r>
              <a:rPr lang="zh-CN" altLang="en-US" dirty="0">
                <a:cs typeface="Arial" panose="020B0604020202020204" pitchFamily="34" charset="0"/>
              </a:rPr>
              <a:t>什么是工业 </a:t>
            </a:r>
            <a:r>
              <a:rPr lang="en-US" altLang="zh-CN" dirty="0">
                <a:cs typeface="Arial" panose="020B0604020202020204" pitchFamily="34" charset="0"/>
              </a:rPr>
              <a:t>1.0 </a:t>
            </a:r>
            <a:r>
              <a:rPr lang="zh-CN" altLang="en-US" dirty="0">
                <a:cs typeface="Arial" panose="020B0604020202020204" pitchFamily="34" charset="0"/>
              </a:rPr>
              <a:t>到 </a:t>
            </a:r>
            <a:r>
              <a:rPr lang="en-US" altLang="zh-CN" dirty="0" smtClean="0">
                <a:cs typeface="Arial" panose="020B0604020202020204" pitchFamily="34" charset="0"/>
              </a:rPr>
              <a:t>5.0</a:t>
            </a:r>
            <a:r>
              <a:rPr lang="zh-CN" altLang="en-US" dirty="0" smtClean="0">
                <a:cs typeface="Arial" panose="020B0604020202020204" pitchFamily="34" charset="0"/>
              </a:rPr>
              <a:t>？</a:t>
            </a:r>
            <a:r>
              <a:rPr lang="en-US" altLang="zh-CN" dirty="0">
                <a:cs typeface="Arial" panose="020B0604020202020204" pitchFamily="34" charset="0"/>
              </a:rPr>
              <a:t>[6,7]</a:t>
            </a:r>
          </a:p>
          <a:p>
            <a:r>
              <a:rPr lang="zh-CN" altLang="en-US" dirty="0">
                <a:cs typeface="Arial" panose="020B0604020202020204" pitchFamily="34" charset="0"/>
              </a:rPr>
              <a:t>工业 </a:t>
            </a:r>
            <a:r>
              <a:rPr lang="en-US" altLang="zh-CN" dirty="0">
                <a:cs typeface="Arial" panose="020B0604020202020204" pitchFamily="34" charset="0"/>
              </a:rPr>
              <a:t>4.0 </a:t>
            </a:r>
            <a:r>
              <a:rPr lang="zh-CN" altLang="en-US" dirty="0">
                <a:cs typeface="Arial" panose="020B0604020202020204" pitchFamily="34" charset="0"/>
              </a:rPr>
              <a:t>应对 </a:t>
            </a:r>
            <a:r>
              <a:rPr lang="en-US" altLang="zh-CN" dirty="0">
                <a:cs typeface="Arial" panose="020B0604020202020204" pitchFamily="34" charset="0"/>
              </a:rPr>
              <a:t>COVID-19 </a:t>
            </a:r>
            <a:r>
              <a:rPr lang="zh-CN" altLang="en-US" dirty="0">
                <a:cs typeface="Arial" panose="020B0604020202020204" pitchFamily="34" charset="0"/>
              </a:rPr>
              <a:t>疫情</a:t>
            </a:r>
          </a:p>
          <a:p>
            <a:r>
              <a:rPr lang="zh-CN" altLang="en-US" dirty="0">
                <a:cs typeface="Arial" panose="020B0604020202020204" pitchFamily="34" charset="0"/>
              </a:rPr>
              <a:t>智能工业就绪指数 </a:t>
            </a:r>
            <a:r>
              <a:rPr lang="en-US" altLang="zh-CN" dirty="0">
                <a:cs typeface="Arial" panose="020B0604020202020204" pitchFamily="34" charset="0"/>
              </a:rPr>
              <a:t>(SIRI)</a:t>
            </a:r>
          </a:p>
          <a:p>
            <a:r>
              <a:rPr lang="zh-CN" altLang="en-US" dirty="0">
                <a:cs typeface="Arial" panose="020B0604020202020204" pitchFamily="34" charset="0"/>
              </a:rPr>
              <a:t>为什么第一次工业革命始于英国？</a:t>
            </a:r>
          </a:p>
          <a:p>
            <a:r>
              <a:rPr lang="zh-CN" altLang="en-US" dirty="0">
                <a:cs typeface="Arial" panose="020B0604020202020204" pitchFamily="34" charset="0"/>
              </a:rPr>
              <a:t>中国</a:t>
            </a:r>
            <a:r>
              <a:rPr lang="en-US" altLang="zh-CN" dirty="0">
                <a:cs typeface="Arial" panose="020B0604020202020204" pitchFamily="34" charset="0"/>
              </a:rPr>
              <a:t>/</a:t>
            </a:r>
            <a:r>
              <a:rPr lang="zh-CN" altLang="en-US" dirty="0">
                <a:cs typeface="Arial" panose="020B0604020202020204" pitchFamily="34" charset="0"/>
              </a:rPr>
              <a:t>英国</a:t>
            </a:r>
            <a:r>
              <a:rPr lang="en-US" altLang="zh-CN" dirty="0">
                <a:cs typeface="Arial" panose="020B0604020202020204" pitchFamily="34" charset="0"/>
              </a:rPr>
              <a:t>/</a:t>
            </a:r>
            <a:r>
              <a:rPr lang="zh-CN" altLang="en-US" dirty="0">
                <a:cs typeface="Arial" panose="020B0604020202020204" pitchFamily="34" charset="0"/>
              </a:rPr>
              <a:t>欧盟在工业 </a:t>
            </a:r>
            <a:r>
              <a:rPr lang="en-US" altLang="zh-CN" dirty="0">
                <a:cs typeface="Arial" panose="020B0604020202020204" pitchFamily="34" charset="0"/>
              </a:rPr>
              <a:t>4.0 </a:t>
            </a:r>
            <a:r>
              <a:rPr lang="zh-CN" altLang="en-US" dirty="0">
                <a:cs typeface="Arial" panose="020B0604020202020204" pitchFamily="34" charset="0"/>
              </a:rPr>
              <a:t>起步阶段的地位如何</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4CA0FBB-F57B-4C70-992F-64FA0F399BA9}"/>
              </a:ext>
            </a:extLst>
          </p:cNvPr>
          <p:cNvSpPr>
            <a:spLocks noGrp="1"/>
          </p:cNvSpPr>
          <p:nvPr>
            <p:ph type="sldNum" sz="quarter" idx="10"/>
          </p:nvPr>
        </p:nvSpPr>
        <p:spPr/>
        <p:txBody>
          <a:bodyPr/>
          <a:lstStyle/>
          <a:p>
            <a:pPr>
              <a:defRPr/>
            </a:pPr>
            <a:fld id="{3209C3FB-4AD6-4B36-A2A7-63E869CCBCB1}" type="slidenum">
              <a:rPr lang="zh-CN" altLang="en-US" smtClean="0"/>
              <a:t>18</a:t>
            </a:fld>
            <a:endParaRPr lang="en-US" altLang="zh-CN"/>
          </a:p>
        </p:txBody>
      </p:sp>
    </p:spTree>
    <p:extLst>
      <p:ext uri="{BB962C8B-B14F-4D97-AF65-F5344CB8AC3E}">
        <p14:creationId xmlns:p14="http://schemas.microsoft.com/office/powerpoint/2010/main" val="5445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F81DA-1949-4397-B9AB-8A8A68EA944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提示 </a:t>
            </a:r>
            <a:r>
              <a:rPr lang="en-US" altLang="zh-CN" sz="2800" b="1" kern="1200" dirty="0">
                <a:solidFill>
                  <a:schemeClr val="tx1"/>
                </a:solidFill>
                <a:effectLst/>
                <a:latin typeface="Calibri" panose="020F0502020204030204" pitchFamily="34" charset="0"/>
                <a:ea typeface="+mj-ea"/>
                <a:cs typeface="Arial" panose="020B0604020202020204" pitchFamily="34" charset="0"/>
              </a:rPr>
              <a:t>1: COVID-19 </a:t>
            </a:r>
            <a:r>
              <a:rPr lang="zh-CN" altLang="en-US" sz="2800" b="1" kern="1200" dirty="0">
                <a:solidFill>
                  <a:schemeClr val="tx1"/>
                </a:solidFill>
                <a:effectLst/>
                <a:latin typeface="Calibri" panose="020F0502020204030204" pitchFamily="34" charset="0"/>
                <a:ea typeface="+mj-ea"/>
                <a:cs typeface="Arial" panose="020B0604020202020204" pitchFamily="34" charset="0"/>
              </a:rPr>
              <a:t>如何影响工业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4.0</a:t>
            </a:r>
            <a:r>
              <a:rPr lang="zh-CN" altLang="en-US" sz="2800" b="1" kern="1200" dirty="0">
                <a:solidFill>
                  <a:schemeClr val="tx1"/>
                </a:solidFill>
                <a:effectLst/>
                <a:latin typeface="Calibri" panose="020F0502020204030204" pitchFamily="34" charset="0"/>
                <a:ea typeface="+mj-ea"/>
                <a:cs typeface="Arial" panose="020B0604020202020204" pitchFamily="34" charset="0"/>
              </a:rPr>
              <a:t>？</a:t>
            </a:r>
          </a:p>
          <a:p>
            <a:endParaRPr lang="en-US" dirty="0"/>
          </a:p>
        </p:txBody>
      </p:sp>
      <p:sp>
        <p:nvSpPr>
          <p:cNvPr id="3" name="Content Placeholder 2">
            <a:extLst>
              <a:ext uri="{FF2B5EF4-FFF2-40B4-BE49-F238E27FC236}">
                <a16:creationId xmlns="" xmlns:a16="http://schemas.microsoft.com/office/drawing/2014/main" id="{D482438F-EA95-4C7C-B436-E5310CBDA481}"/>
              </a:ext>
            </a:extLst>
          </p:cNvPr>
          <p:cNvSpPr>
            <a:spLocks noGrp="1"/>
          </p:cNvSpPr>
          <p:nvPr>
            <p:ph idx="1"/>
          </p:nvPr>
        </p:nvSpPr>
        <p:spPr/>
        <p:txBody>
          <a:bodyPr/>
          <a:lstStyle/>
          <a:p>
            <a:r>
              <a:rPr lang="zh-CN" altLang="en-US" dirty="0">
                <a:cs typeface="Arial" panose="020B0604020202020204" pitchFamily="34" charset="0"/>
              </a:rPr>
              <a:t>规划与 </a:t>
            </a:r>
            <a:r>
              <a:rPr lang="en-US" altLang="zh-CN" dirty="0">
                <a:cs typeface="Arial" panose="020B0604020202020204" pitchFamily="34" charset="0"/>
              </a:rPr>
              <a:t>COVID-19 </a:t>
            </a:r>
            <a:r>
              <a:rPr lang="zh-CN" altLang="en-US" dirty="0">
                <a:cs typeface="Arial" panose="020B0604020202020204" pitchFamily="34" charset="0"/>
              </a:rPr>
              <a:t>相关的活动</a:t>
            </a:r>
          </a:p>
          <a:p>
            <a:r>
              <a:rPr lang="zh-CN" altLang="en-US" dirty="0">
                <a:cs typeface="Arial" panose="020B0604020202020204" pitchFamily="34" charset="0"/>
              </a:rPr>
              <a:t>在不给医疗保健和其他工作者带来风险的情况下提供更好的体验</a:t>
            </a:r>
          </a:p>
          <a:p>
            <a:r>
              <a:rPr lang="zh-CN" altLang="en-US" dirty="0">
                <a:cs typeface="Arial" panose="020B0604020202020204" pitchFamily="34" charset="0"/>
              </a:rPr>
              <a:t>制造与这种病毒相关的预防性物品</a:t>
            </a:r>
          </a:p>
          <a:p>
            <a:r>
              <a:rPr lang="zh-CN" altLang="en-US" dirty="0">
                <a:cs typeface="Arial" panose="020B0604020202020204" pitchFamily="34" charset="0"/>
              </a:rPr>
              <a:t>使用智能供应链及时提供医疗部件</a:t>
            </a:r>
          </a:p>
          <a:p>
            <a:r>
              <a:rPr lang="zh-CN" altLang="en-US" dirty="0">
                <a:cs typeface="Arial" panose="020B0604020202020204" pitchFamily="34" charset="0"/>
              </a:rPr>
              <a:t>使用基于机器人的感染患者治疗以降低医生风险</a:t>
            </a:r>
          </a:p>
          <a:p>
            <a:r>
              <a:rPr lang="zh-CN" altLang="en-US" dirty="0">
                <a:cs typeface="Arial" panose="020B0604020202020204" pitchFamily="34" charset="0"/>
              </a:rPr>
              <a:t>使用虚拟现实进行培训</a:t>
            </a:r>
          </a:p>
          <a:p>
            <a:r>
              <a:rPr lang="zh-CN" altLang="en-US" dirty="0">
                <a:cs typeface="Arial" panose="020B0604020202020204" pitchFamily="34" charset="0"/>
              </a:rPr>
              <a:t>推广灵活的治疗工作环境</a:t>
            </a:r>
          </a:p>
          <a:p>
            <a:r>
              <a:rPr lang="zh-CN" altLang="en-US" dirty="0">
                <a:cs typeface="Arial" panose="020B0604020202020204" pitchFamily="34" charset="0"/>
              </a:rPr>
              <a:t>这些数字技术帮助人们在封锁期间进行日常工作</a:t>
            </a:r>
            <a:endParaRPr lang="en-US" dirty="0"/>
          </a:p>
        </p:txBody>
      </p:sp>
      <p:sp>
        <p:nvSpPr>
          <p:cNvPr id="4" name="Slide Number Placeholder 3">
            <a:extLst>
              <a:ext uri="{FF2B5EF4-FFF2-40B4-BE49-F238E27FC236}">
                <a16:creationId xmlns="" xmlns:a16="http://schemas.microsoft.com/office/drawing/2014/main" id="{3B7A1C33-5719-4C44-B726-7E299FABBC96}"/>
              </a:ext>
            </a:extLst>
          </p:cNvPr>
          <p:cNvSpPr>
            <a:spLocks noGrp="1"/>
          </p:cNvSpPr>
          <p:nvPr>
            <p:ph type="sldNum" sz="quarter" idx="10"/>
          </p:nvPr>
        </p:nvSpPr>
        <p:spPr/>
        <p:txBody>
          <a:bodyPr/>
          <a:lstStyle/>
          <a:p>
            <a:pPr>
              <a:defRPr/>
            </a:pPr>
            <a:fld id="{3209C3FB-4AD6-4B36-A2A7-63E869CCBCB1}" type="slidenum">
              <a:rPr lang="zh-CN" altLang="en-US" smtClean="0"/>
              <a:t>19</a:t>
            </a:fld>
            <a:endParaRPr lang="en-US" altLang="zh-CN"/>
          </a:p>
        </p:txBody>
      </p:sp>
    </p:spTree>
    <p:extLst>
      <p:ext uri="{BB962C8B-B14F-4D97-AF65-F5344CB8AC3E}">
        <p14:creationId xmlns:p14="http://schemas.microsoft.com/office/powerpoint/2010/main" val="291418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a:latin typeface="+mn-lt"/>
                <a:ea typeface="+mn-ea"/>
                <a:cs typeface="+mn-ea"/>
                <a:sym typeface="+mn-lt"/>
              </a:rPr>
              <a:t>课程目录</a:t>
            </a:r>
            <a:endParaRPr lang="en-GB" dirty="0">
              <a:latin typeface="+mn-lt"/>
              <a:ea typeface="+mn-ea"/>
              <a:cs typeface="+mn-ea"/>
              <a:sym typeface="+mn-lt"/>
            </a:endParaRPr>
          </a:p>
        </p:txBody>
      </p:sp>
      <p:sp>
        <p:nvSpPr>
          <p:cNvPr id="9" name="矩形 8"/>
          <p:cNvSpPr/>
          <p:nvPr/>
        </p:nvSpPr>
        <p:spPr>
          <a:xfrm>
            <a:off x="918058" y="1125470"/>
            <a:ext cx="4572000" cy="1754326"/>
          </a:xfrm>
          <a:prstGeom prst="rect">
            <a:avLst/>
          </a:prstGeom>
        </p:spPr>
        <p:txBody>
          <a:bodyPr>
            <a:spAutoFit/>
          </a:bodyPr>
          <a:lstStyle/>
          <a:p>
            <a:pPr>
              <a:buFont typeface="+mj-lt"/>
              <a:buAutoNum type="arabicPeriod"/>
            </a:pPr>
            <a:r>
              <a:rPr lang="zh-CN" altLang="en-US" dirty="0">
                <a:solidFill>
                  <a:srgbClr val="0F1115"/>
                </a:solidFill>
                <a:latin typeface="quote-cjk-patch"/>
              </a:rPr>
              <a:t>导论</a:t>
            </a:r>
          </a:p>
          <a:p>
            <a:pPr>
              <a:buFont typeface="+mj-lt"/>
              <a:buAutoNum type="arabicPeriod"/>
            </a:pPr>
            <a:r>
              <a:rPr lang="zh-CN" altLang="en-US" dirty="0">
                <a:solidFill>
                  <a:srgbClr val="0F1115"/>
                </a:solidFill>
                <a:latin typeface="quote-cjk-patch"/>
              </a:rPr>
              <a:t>进化计算</a:t>
            </a:r>
          </a:p>
          <a:p>
            <a:pPr>
              <a:buFont typeface="+mj-lt"/>
              <a:buAutoNum type="arabicPeriod"/>
            </a:pPr>
            <a:r>
              <a:rPr lang="zh-CN" altLang="en-US" dirty="0">
                <a:solidFill>
                  <a:srgbClr val="0F1115"/>
                </a:solidFill>
                <a:latin typeface="quote-cjk-patch"/>
              </a:rPr>
              <a:t>人工神经网络</a:t>
            </a:r>
          </a:p>
          <a:p>
            <a:pPr>
              <a:buFont typeface="+mj-lt"/>
              <a:buAutoNum type="arabicPeriod"/>
            </a:pPr>
            <a:r>
              <a:rPr lang="zh-CN" altLang="en-US" dirty="0">
                <a:solidFill>
                  <a:srgbClr val="0F1115"/>
                </a:solidFill>
                <a:latin typeface="quote-cjk-patch"/>
              </a:rPr>
              <a:t>模糊逻辑与模糊系统</a:t>
            </a:r>
          </a:p>
          <a:p>
            <a:pPr>
              <a:buFont typeface="+mj-lt"/>
              <a:buAutoNum type="arabicPeriod"/>
            </a:pPr>
            <a:r>
              <a:rPr lang="zh-CN" altLang="en-US" dirty="0">
                <a:solidFill>
                  <a:srgbClr val="0F1115"/>
                </a:solidFill>
                <a:latin typeface="quote-cjk-patch"/>
              </a:rPr>
              <a:t>更多</a:t>
            </a:r>
            <a:r>
              <a:rPr lang="en-US" altLang="zh-CN" dirty="0">
                <a:solidFill>
                  <a:srgbClr val="0F1115"/>
                </a:solidFill>
                <a:latin typeface="quote-cjk-patch"/>
              </a:rPr>
              <a:t>AI</a:t>
            </a:r>
            <a:r>
              <a:rPr lang="zh-CN" altLang="en-US" dirty="0">
                <a:solidFill>
                  <a:srgbClr val="0F1115"/>
                </a:solidFill>
                <a:latin typeface="quote-cjk-patch"/>
              </a:rPr>
              <a:t>子集</a:t>
            </a:r>
          </a:p>
          <a:p>
            <a:pPr>
              <a:buFont typeface="+mj-lt"/>
              <a:buAutoNum type="arabicPeriod"/>
            </a:pPr>
            <a:r>
              <a:rPr lang="en-US" altLang="zh-CN" b="1" dirty="0">
                <a:solidFill>
                  <a:srgbClr val="0F1115"/>
                </a:solidFill>
                <a:latin typeface="quote-cjk-patch"/>
              </a:rPr>
              <a:t>AI</a:t>
            </a:r>
            <a:r>
              <a:rPr lang="zh-CN" altLang="en-US" b="1" dirty="0">
                <a:solidFill>
                  <a:srgbClr val="0F1115"/>
                </a:solidFill>
                <a:latin typeface="quote-cjk-patch"/>
              </a:rPr>
              <a:t>与工业</a:t>
            </a:r>
            <a:r>
              <a:rPr lang="en-US" altLang="zh-CN" b="1" dirty="0" smtClean="0">
                <a:solidFill>
                  <a:srgbClr val="0F1115"/>
                </a:solidFill>
                <a:latin typeface="quote-cjk-patch"/>
              </a:rPr>
              <a:t>4.0</a:t>
            </a:r>
            <a:endParaRPr lang="en-US" altLang="zh-CN" b="1" dirty="0">
              <a:solidFill>
                <a:srgbClr val="0F1115"/>
              </a:solidFill>
              <a:latin typeface="quote-cjk-patch"/>
            </a:endParaRPr>
          </a:p>
        </p:txBody>
      </p:sp>
      <p:pic>
        <p:nvPicPr>
          <p:cNvPr id="10" name="图片 9"/>
          <p:cNvPicPr>
            <a:picLocks noChangeAspect="1"/>
          </p:cNvPicPr>
          <p:nvPr/>
        </p:nvPicPr>
        <p:blipFill>
          <a:blip r:embed="rId2"/>
          <a:stretch>
            <a:fillRect/>
          </a:stretch>
        </p:blipFill>
        <p:spPr>
          <a:xfrm>
            <a:off x="5861550" y="1053389"/>
            <a:ext cx="2740854" cy="3182537"/>
          </a:xfrm>
          <a:prstGeom prst="rect">
            <a:avLst/>
          </a:prstGeom>
        </p:spPr>
      </p:pic>
    </p:spTree>
    <p:extLst>
      <p:ext uri="{BB962C8B-B14F-4D97-AF65-F5344CB8AC3E}">
        <p14:creationId xmlns:p14="http://schemas.microsoft.com/office/powerpoint/2010/main" val="37146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B2616-41CF-4CC3-81B2-EBEC8F1906C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提示 </a:t>
            </a:r>
            <a:r>
              <a:rPr lang="en-US" altLang="zh-CN" sz="2800" b="1" kern="1200" dirty="0">
                <a:solidFill>
                  <a:schemeClr val="tx1"/>
                </a:solidFill>
                <a:effectLst/>
                <a:latin typeface="Calibri" panose="020F0502020204030204" pitchFamily="34" charset="0"/>
                <a:ea typeface="+mj-ea"/>
                <a:cs typeface="Arial" panose="020B0604020202020204" pitchFamily="34" charset="0"/>
              </a:rPr>
              <a:t>2: </a:t>
            </a:r>
            <a:r>
              <a:rPr lang="zh-CN" altLang="en-US" sz="2800" b="1" kern="1200" dirty="0">
                <a:solidFill>
                  <a:schemeClr val="tx1"/>
                </a:solidFill>
                <a:effectLst/>
                <a:latin typeface="Calibri" panose="020F0502020204030204" pitchFamily="34" charset="0"/>
                <a:ea typeface="+mj-ea"/>
                <a:cs typeface="Arial" panose="020B0604020202020204" pitchFamily="34" charset="0"/>
              </a:rPr>
              <a:t>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1.0 </a:t>
            </a:r>
            <a:r>
              <a:rPr lang="zh-CN" altLang="en-US" sz="2800" b="1" kern="1200" dirty="0">
                <a:solidFill>
                  <a:schemeClr val="tx1"/>
                </a:solidFill>
                <a:effectLst/>
                <a:latin typeface="Calibri" panose="020F0502020204030204" pitchFamily="34" charset="0"/>
                <a:ea typeface="+mj-ea"/>
                <a:cs typeface="Arial" panose="020B0604020202020204" pitchFamily="34" charset="0"/>
              </a:rPr>
              <a:t>到 </a:t>
            </a:r>
            <a:r>
              <a:rPr lang="en-US" altLang="zh-CN" sz="2800" b="1" kern="1200" dirty="0">
                <a:solidFill>
                  <a:schemeClr val="tx1"/>
                </a:solidFill>
                <a:effectLst/>
                <a:latin typeface="Calibri" panose="020F0502020204030204" pitchFamily="34" charset="0"/>
                <a:ea typeface="+mj-ea"/>
                <a:cs typeface="Arial" panose="020B0604020202020204" pitchFamily="34" charset="0"/>
              </a:rPr>
              <a:t>5.0[6,7]</a:t>
            </a:r>
          </a:p>
          <a:p>
            <a:endParaRPr lang="en-US" dirty="0"/>
          </a:p>
        </p:txBody>
      </p:sp>
      <p:sp>
        <p:nvSpPr>
          <p:cNvPr id="3" name="Content Placeholder 2">
            <a:extLst>
              <a:ext uri="{FF2B5EF4-FFF2-40B4-BE49-F238E27FC236}">
                <a16:creationId xmlns="" xmlns:a16="http://schemas.microsoft.com/office/drawing/2014/main" id="{7576AFDA-BBD5-4854-9AF5-CED7CD24009F}"/>
              </a:ext>
            </a:extLst>
          </p:cNvPr>
          <p:cNvSpPr>
            <a:spLocks noGrp="1"/>
          </p:cNvSpPr>
          <p:nvPr>
            <p:ph idx="1"/>
          </p:nvPr>
        </p:nvSpPr>
        <p:spPr/>
        <p:txBody>
          <a:bodyPr/>
          <a:lstStyle/>
          <a:p>
            <a:r>
              <a:rPr lang="zh-CN" altLang="en-US" b="1" dirty="0">
                <a:cs typeface="Arial" panose="020B0604020202020204" pitchFamily="34" charset="0"/>
              </a:rPr>
              <a:t>工业 </a:t>
            </a:r>
            <a:r>
              <a:rPr lang="en-US" altLang="zh-CN" b="1" dirty="0">
                <a:cs typeface="Arial" panose="020B0604020202020204" pitchFamily="34" charset="0"/>
              </a:rPr>
              <a:t>5.0 = </a:t>
            </a:r>
            <a:r>
              <a:rPr lang="zh-CN" altLang="en-US" b="1" dirty="0">
                <a:cs typeface="Arial" panose="020B0604020202020204" pitchFamily="34" charset="0"/>
              </a:rPr>
              <a:t>工业 </a:t>
            </a:r>
            <a:r>
              <a:rPr lang="en-US" altLang="zh-CN" b="1" dirty="0">
                <a:cs typeface="Arial" panose="020B0604020202020204" pitchFamily="34" charset="0"/>
              </a:rPr>
              <a:t>4.0 + </a:t>
            </a:r>
            <a:r>
              <a:rPr lang="zh-CN" altLang="en-US" b="1" dirty="0">
                <a:cs typeface="Arial" panose="020B0604020202020204" pitchFamily="34" charset="0"/>
              </a:rPr>
              <a:t>人工智能</a:t>
            </a:r>
            <a:r>
              <a:rPr lang="en-US" altLang="zh-CN" b="1" dirty="0">
                <a:cs typeface="Arial" panose="020B0604020202020204" pitchFamily="34" charset="0"/>
              </a:rPr>
              <a:t>/</a:t>
            </a:r>
            <a:r>
              <a:rPr lang="zh-CN" altLang="en-US" b="1" dirty="0">
                <a:cs typeface="Arial" panose="020B0604020202020204" pitchFamily="34" charset="0"/>
              </a:rPr>
              <a:t>人在回路的</a:t>
            </a:r>
          </a:p>
          <a:p>
            <a:r>
              <a:rPr lang="zh-CN" altLang="en-US" dirty="0">
                <a:cs typeface="Arial" panose="020B0604020202020204" pitchFamily="34" charset="0"/>
              </a:rPr>
              <a:t>工业 </a:t>
            </a:r>
            <a:r>
              <a:rPr lang="en-US" altLang="zh-CN" dirty="0">
                <a:cs typeface="Arial" panose="020B0604020202020204" pitchFamily="34" charset="0"/>
              </a:rPr>
              <a:t>4.0 :: </a:t>
            </a:r>
            <a:r>
              <a:rPr lang="zh-CN" altLang="en-US" dirty="0">
                <a:cs typeface="Arial" panose="020B0604020202020204" pitchFamily="34" charset="0"/>
              </a:rPr>
              <a:t>机器人能力 </a:t>
            </a:r>
            <a:r>
              <a:rPr lang="en-US" altLang="zh-CN" dirty="0">
                <a:cs typeface="Arial" panose="020B0604020202020204" pitchFamily="34" charset="0"/>
              </a:rPr>
              <a:t>+ </a:t>
            </a:r>
            <a:r>
              <a:rPr lang="zh-CN" altLang="en-US" dirty="0">
                <a:cs typeface="Arial" panose="020B0604020202020204" pitchFamily="34" charset="0"/>
              </a:rPr>
              <a:t>物联网</a:t>
            </a:r>
            <a:r>
              <a:rPr lang="en-US" altLang="zh-CN" dirty="0">
                <a:cs typeface="Arial" panose="020B0604020202020204" pitchFamily="34" charset="0"/>
              </a:rPr>
              <a:t>(</a:t>
            </a:r>
            <a:r>
              <a:rPr lang="zh-CN" altLang="en-US" dirty="0">
                <a:cs typeface="Arial" panose="020B0604020202020204" pitchFamily="34" charset="0"/>
              </a:rPr>
              <a:t>信息物理系统</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工业 </a:t>
            </a:r>
            <a:r>
              <a:rPr lang="en-US" altLang="zh-CN" dirty="0">
                <a:cs typeface="Arial" panose="020B0604020202020204" pitchFamily="34" charset="0"/>
              </a:rPr>
              <a:t>5.0 :: </a:t>
            </a:r>
            <a:r>
              <a:rPr lang="zh-CN" altLang="en-US" dirty="0">
                <a:cs typeface="Arial" panose="020B0604020202020204" pitchFamily="34" charset="0"/>
              </a:rPr>
              <a:t>机器人</a:t>
            </a:r>
            <a:r>
              <a:rPr lang="en-US" altLang="zh-CN" dirty="0">
                <a:cs typeface="Arial" panose="020B0604020202020204" pitchFamily="34" charset="0"/>
              </a:rPr>
              <a:t>-</a:t>
            </a:r>
            <a:r>
              <a:rPr lang="zh-CN" altLang="en-US" dirty="0">
                <a:cs typeface="Arial" panose="020B0604020202020204" pitchFamily="34" charset="0"/>
              </a:rPr>
              <a:t>人类</a:t>
            </a:r>
            <a:r>
              <a:rPr lang="zh-CN" altLang="en-US" dirty="0" smtClean="0">
                <a:cs typeface="Arial" panose="020B0604020202020204" pitchFamily="34" charset="0"/>
              </a:rPr>
              <a:t>交互</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579393D5-E2AE-4D98-B482-AD9BAB4AA996}"/>
              </a:ext>
            </a:extLst>
          </p:cNvPr>
          <p:cNvSpPr>
            <a:spLocks noGrp="1"/>
          </p:cNvSpPr>
          <p:nvPr>
            <p:ph type="sldNum" sz="quarter" idx="10"/>
          </p:nvPr>
        </p:nvSpPr>
        <p:spPr/>
        <p:txBody>
          <a:bodyPr/>
          <a:lstStyle/>
          <a:p>
            <a:pPr>
              <a:defRPr/>
            </a:pPr>
            <a:fld id="{3209C3FB-4AD6-4B36-A2A7-63E869CCBCB1}" type="slidenum">
              <a:rPr lang="zh-CN" altLang="en-US" smtClean="0"/>
              <a:t>20</a:t>
            </a:fld>
            <a:endParaRPr lang="en-US" altLang="zh-CN"/>
          </a:p>
        </p:txBody>
      </p:sp>
      <p:pic>
        <p:nvPicPr>
          <p:cNvPr id="5" name="图片 4"/>
          <p:cNvPicPr>
            <a:picLocks noChangeAspect="1"/>
          </p:cNvPicPr>
          <p:nvPr/>
        </p:nvPicPr>
        <p:blipFill>
          <a:blip r:embed="rId2"/>
          <a:stretch>
            <a:fillRect/>
          </a:stretch>
        </p:blipFill>
        <p:spPr>
          <a:xfrm>
            <a:off x="1780280" y="2027684"/>
            <a:ext cx="6411220" cy="2876951"/>
          </a:xfrm>
          <a:prstGeom prst="rect">
            <a:avLst/>
          </a:prstGeom>
        </p:spPr>
      </p:pic>
    </p:spTree>
    <p:extLst>
      <p:ext uri="{BB962C8B-B14F-4D97-AF65-F5344CB8AC3E}">
        <p14:creationId xmlns:p14="http://schemas.microsoft.com/office/powerpoint/2010/main" val="63205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16525E-2EC2-4E17-A6DD-2387138703C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使用工业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4.0 </a:t>
            </a:r>
            <a:r>
              <a:rPr lang="zh-CN" altLang="en-US" sz="2800" b="1" kern="1200" dirty="0">
                <a:solidFill>
                  <a:schemeClr val="tx1"/>
                </a:solidFill>
                <a:effectLst/>
                <a:latin typeface="Calibri" panose="020F0502020204030204" pitchFamily="34" charset="0"/>
                <a:ea typeface="+mj-ea"/>
                <a:cs typeface="Arial" panose="020B0604020202020204" pitchFamily="34" charset="0"/>
              </a:rPr>
              <a:t>的支持技术，我们可以</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EBABBA79-998C-4E54-B19E-4B5870950AA9}"/>
              </a:ext>
            </a:extLst>
          </p:cNvPr>
          <p:cNvSpPr>
            <a:spLocks noGrp="1"/>
          </p:cNvSpPr>
          <p:nvPr>
            <p:ph idx="1"/>
          </p:nvPr>
        </p:nvSpPr>
        <p:spPr/>
        <p:txBody>
          <a:bodyPr/>
          <a:lstStyle/>
          <a:p>
            <a:r>
              <a:rPr lang="zh-CN" altLang="en-US" sz="1600" dirty="0">
                <a:cs typeface="Arial" panose="020B0604020202020204" pitchFamily="34" charset="0"/>
              </a:rPr>
              <a:t>智能设备：个人防护装备</a:t>
            </a:r>
            <a:r>
              <a:rPr lang="en-US" altLang="zh-CN" sz="1600" dirty="0">
                <a:cs typeface="Arial" panose="020B0604020202020204" pitchFamily="34" charset="0"/>
              </a:rPr>
              <a:t>(</a:t>
            </a:r>
            <a:r>
              <a:rPr lang="zh-CN" altLang="en-US" sz="1600" dirty="0">
                <a:cs typeface="Arial" panose="020B0604020202020204" pitchFamily="34" charset="0"/>
              </a:rPr>
              <a:t>自清洁口罩</a:t>
            </a:r>
            <a:r>
              <a:rPr lang="en-US" altLang="zh-CN" sz="1600" dirty="0">
                <a:cs typeface="Arial" panose="020B0604020202020204" pitchFamily="34" charset="0"/>
              </a:rPr>
              <a:t>)/</a:t>
            </a:r>
            <a:r>
              <a:rPr lang="zh-CN" altLang="en-US" sz="1600" dirty="0">
                <a:cs typeface="Arial" panose="020B0604020202020204" pitchFamily="34" charset="0"/>
              </a:rPr>
              <a:t>呼吸机</a:t>
            </a:r>
            <a:r>
              <a:rPr lang="en-US" altLang="zh-CN" sz="1600" dirty="0">
                <a:cs typeface="Arial" panose="020B0604020202020204" pitchFamily="34" charset="0"/>
              </a:rPr>
              <a:t>/</a:t>
            </a:r>
            <a:r>
              <a:rPr lang="zh-CN" altLang="en-US" sz="1600" dirty="0">
                <a:cs typeface="Arial" panose="020B0604020202020204" pitchFamily="34" charset="0"/>
              </a:rPr>
              <a:t>快速表面消毒设备</a:t>
            </a:r>
          </a:p>
          <a:p>
            <a:r>
              <a:rPr lang="zh-CN" altLang="en-US" sz="1600" dirty="0">
                <a:cs typeface="Arial" panose="020B0604020202020204" pitchFamily="34" charset="0"/>
              </a:rPr>
              <a:t>协作系统</a:t>
            </a:r>
          </a:p>
          <a:p>
            <a:r>
              <a:rPr lang="zh-CN" altLang="en-US" sz="1600" dirty="0">
                <a:cs typeface="Arial" panose="020B0604020202020204" pitchFamily="34" charset="0"/>
              </a:rPr>
              <a:t>安全工作场所</a:t>
            </a:r>
          </a:p>
          <a:p>
            <a:r>
              <a:rPr lang="zh-CN" altLang="en-US" sz="1600" dirty="0">
                <a:cs typeface="Arial" panose="020B0604020202020204" pitchFamily="34" charset="0"/>
              </a:rPr>
              <a:t>员工健康远程监控</a:t>
            </a:r>
          </a:p>
          <a:p>
            <a:r>
              <a:rPr lang="zh-CN" altLang="en-US" sz="1600" dirty="0">
                <a:cs typeface="Arial" panose="020B0604020202020204" pitchFamily="34" charset="0"/>
              </a:rPr>
              <a:t>支持一线工作者</a:t>
            </a:r>
          </a:p>
          <a:p>
            <a:r>
              <a:rPr lang="zh-CN" altLang="en-US" sz="1600" dirty="0">
                <a:cs typeface="Arial" panose="020B0604020202020204" pitchFamily="34" charset="0"/>
              </a:rPr>
              <a:t>安全出行</a:t>
            </a:r>
          </a:p>
          <a:p>
            <a:r>
              <a:rPr lang="zh-CN" altLang="en-US" sz="1600" dirty="0">
                <a:cs typeface="Arial" panose="020B0604020202020204" pitchFamily="34" charset="0"/>
              </a:rPr>
              <a:t>动态距离标记</a:t>
            </a:r>
          </a:p>
          <a:p>
            <a:r>
              <a:rPr lang="zh-CN" altLang="en-US" sz="1600" dirty="0">
                <a:cs typeface="Arial" panose="020B0604020202020204" pitchFamily="34" charset="0"/>
              </a:rPr>
              <a:t>可持续的 </a:t>
            </a:r>
            <a:r>
              <a:rPr lang="en-US" altLang="zh-CN" sz="1600" dirty="0">
                <a:cs typeface="Arial" panose="020B0604020202020204" pitchFamily="34" charset="0"/>
              </a:rPr>
              <a:t>COVID </a:t>
            </a:r>
            <a:r>
              <a:rPr lang="zh-CN" altLang="en-US" sz="1600" dirty="0">
                <a:cs typeface="Arial" panose="020B0604020202020204" pitchFamily="34" charset="0"/>
              </a:rPr>
              <a:t>产品</a:t>
            </a:r>
          </a:p>
          <a:p>
            <a:r>
              <a:rPr lang="zh-CN" altLang="en-US" sz="1600" dirty="0">
                <a:cs typeface="Arial" panose="020B0604020202020204" pitchFamily="34" charset="0"/>
              </a:rPr>
              <a:t>改变呼吸机以适应不同的医疗目的</a:t>
            </a:r>
          </a:p>
          <a:p>
            <a:r>
              <a:rPr lang="zh-CN" altLang="en-US" sz="1600" dirty="0">
                <a:cs typeface="Arial" panose="020B0604020202020204" pitchFamily="34" charset="0"/>
              </a:rPr>
              <a:t>个人防护装备材料回收</a:t>
            </a:r>
          </a:p>
          <a:p>
            <a:r>
              <a:rPr lang="zh-CN" altLang="en-US" sz="1600" dirty="0">
                <a:cs typeface="Arial" panose="020B0604020202020204" pitchFamily="34" charset="0"/>
              </a:rPr>
              <a:t>社会影响</a:t>
            </a:r>
          </a:p>
          <a:p>
            <a:r>
              <a:rPr lang="zh-CN" altLang="en-US" sz="1600" dirty="0">
                <a:cs typeface="Arial" panose="020B0604020202020204" pitchFamily="34" charset="0"/>
              </a:rPr>
              <a:t>促进积极思维的推动者</a:t>
            </a:r>
          </a:p>
          <a:p>
            <a:r>
              <a:rPr lang="zh-CN" altLang="en-US" sz="1600" dirty="0">
                <a:cs typeface="Arial" panose="020B0604020202020204" pitchFamily="34" charset="0"/>
              </a:rPr>
              <a:t>基于年龄、健康指数、基于种族的韧性、空气污染和人口密度预测病毒传播的模型。</a:t>
            </a:r>
          </a:p>
          <a:p>
            <a:endParaRPr lang="en-US" sz="1600" dirty="0"/>
          </a:p>
        </p:txBody>
      </p:sp>
      <p:sp>
        <p:nvSpPr>
          <p:cNvPr id="4" name="Slide Number Placeholder 3">
            <a:extLst>
              <a:ext uri="{FF2B5EF4-FFF2-40B4-BE49-F238E27FC236}">
                <a16:creationId xmlns="" xmlns:a16="http://schemas.microsoft.com/office/drawing/2014/main" id="{CF56AA39-134D-4419-899C-4B39DB9C7077}"/>
              </a:ext>
            </a:extLst>
          </p:cNvPr>
          <p:cNvSpPr>
            <a:spLocks noGrp="1"/>
          </p:cNvSpPr>
          <p:nvPr>
            <p:ph type="sldNum" sz="quarter" idx="10"/>
          </p:nvPr>
        </p:nvSpPr>
        <p:spPr/>
        <p:txBody>
          <a:bodyPr/>
          <a:lstStyle/>
          <a:p>
            <a:pPr>
              <a:defRPr/>
            </a:pPr>
            <a:fld id="{3209C3FB-4AD6-4B36-A2A7-63E869CCBCB1}" type="slidenum">
              <a:rPr lang="zh-CN" altLang="en-US" smtClean="0"/>
              <a:t>21</a:t>
            </a:fld>
            <a:endParaRPr lang="en-US" altLang="zh-CN"/>
          </a:p>
        </p:txBody>
      </p:sp>
    </p:spTree>
    <p:extLst>
      <p:ext uri="{BB962C8B-B14F-4D97-AF65-F5344CB8AC3E}">
        <p14:creationId xmlns:p14="http://schemas.microsoft.com/office/powerpoint/2010/main" val="296687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310B5-4F58-4908-8EFF-974A1DB30ECB}"/>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提示 </a:t>
            </a:r>
            <a:r>
              <a:rPr lang="en-US" altLang="zh-CN" sz="2800" b="1"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kern="1200" dirty="0">
                <a:solidFill>
                  <a:schemeClr val="tx1"/>
                </a:solidFill>
                <a:effectLst/>
                <a:latin typeface="Calibri" panose="020F0502020204030204" pitchFamily="34" charset="0"/>
                <a:ea typeface="+mj-ea"/>
                <a:cs typeface="Arial" panose="020B0604020202020204" pitchFamily="34" charset="0"/>
              </a:rPr>
              <a:t>智能工业就绪指数 </a:t>
            </a:r>
            <a:r>
              <a:rPr lang="en-US" altLang="zh-CN" sz="2800" b="1" kern="1200" dirty="0">
                <a:solidFill>
                  <a:schemeClr val="tx1"/>
                </a:solidFill>
                <a:effectLst/>
                <a:latin typeface="Calibri" panose="020F0502020204030204" pitchFamily="34" charset="0"/>
                <a:ea typeface="+mj-ea"/>
                <a:cs typeface="Arial" panose="020B0604020202020204" pitchFamily="34" charset="0"/>
              </a:rPr>
              <a:t>(SIRI)[10</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EE6B9C9E-BBD7-422B-B852-313A19E6DC18}"/>
              </a:ext>
            </a:extLst>
          </p:cNvPr>
          <p:cNvSpPr>
            <a:spLocks noGrp="1"/>
          </p:cNvSpPr>
          <p:nvPr>
            <p:ph idx="1"/>
          </p:nvPr>
        </p:nvSpPr>
        <p:spPr/>
        <p:txBody>
          <a:bodyPr/>
          <a:lstStyle/>
          <a:p>
            <a:r>
              <a:rPr lang="zh-CN" altLang="en-US" dirty="0">
                <a:cs typeface="Arial" panose="020B0604020202020204" pitchFamily="34" charset="0"/>
              </a:rPr>
              <a:t>智能工业就绪指数 </a:t>
            </a:r>
            <a:r>
              <a:rPr lang="en-US" altLang="zh-CN" dirty="0">
                <a:cs typeface="Arial" panose="020B0604020202020204" pitchFamily="34" charset="0"/>
              </a:rPr>
              <a:t>(SIRI) </a:t>
            </a:r>
            <a:r>
              <a:rPr lang="zh-CN" altLang="en-US" dirty="0">
                <a:cs typeface="Arial" panose="020B0604020202020204" pitchFamily="34" charset="0"/>
              </a:rPr>
              <a:t>框架 </a:t>
            </a:r>
            <a:r>
              <a:rPr lang="en-US" altLang="zh-CN" dirty="0">
                <a:cs typeface="Arial" panose="020B0604020202020204" pitchFamily="34" charset="0"/>
              </a:rPr>
              <a:t>- </a:t>
            </a:r>
            <a:r>
              <a:rPr lang="zh-CN" altLang="en-US" dirty="0">
                <a:cs typeface="Arial" panose="020B0604020202020204" pitchFamily="34" charset="0"/>
              </a:rPr>
              <a:t>催化制造业向工业 </a:t>
            </a:r>
            <a:r>
              <a:rPr lang="en-US" altLang="zh-CN" dirty="0">
                <a:cs typeface="Arial" panose="020B0604020202020204" pitchFamily="34" charset="0"/>
              </a:rPr>
              <a:t>4.0 </a:t>
            </a:r>
            <a:r>
              <a:rPr lang="zh-CN" altLang="en-US" dirty="0" smtClean="0">
                <a:cs typeface="Arial" panose="020B0604020202020204" pitchFamily="34" charset="0"/>
              </a:rPr>
              <a:t>转型</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FE8625BA-F6E5-41CE-9684-CE482B06948F}"/>
              </a:ext>
            </a:extLst>
          </p:cNvPr>
          <p:cNvSpPr>
            <a:spLocks noGrp="1"/>
          </p:cNvSpPr>
          <p:nvPr>
            <p:ph type="sldNum" sz="quarter" idx="10"/>
          </p:nvPr>
        </p:nvSpPr>
        <p:spPr/>
        <p:txBody>
          <a:bodyPr/>
          <a:lstStyle/>
          <a:p>
            <a:pPr>
              <a:defRPr/>
            </a:pPr>
            <a:fld id="{3209C3FB-4AD6-4B36-A2A7-63E869CCBCB1}" type="slidenum">
              <a:rPr lang="zh-CN" altLang="en-US" smtClean="0"/>
              <a:t>22</a:t>
            </a:fld>
            <a:endParaRPr lang="en-US" altLang="zh-CN"/>
          </a:p>
        </p:txBody>
      </p:sp>
      <p:pic>
        <p:nvPicPr>
          <p:cNvPr id="5" name="图片 4"/>
          <p:cNvPicPr>
            <a:picLocks noChangeAspect="1"/>
          </p:cNvPicPr>
          <p:nvPr/>
        </p:nvPicPr>
        <p:blipFill>
          <a:blip r:embed="rId2"/>
          <a:stretch>
            <a:fillRect/>
          </a:stretch>
        </p:blipFill>
        <p:spPr>
          <a:xfrm>
            <a:off x="973891" y="1976022"/>
            <a:ext cx="6878010" cy="2981741"/>
          </a:xfrm>
          <a:prstGeom prst="rect">
            <a:avLst/>
          </a:prstGeom>
        </p:spPr>
      </p:pic>
    </p:spTree>
    <p:extLst>
      <p:ext uri="{BB962C8B-B14F-4D97-AF65-F5344CB8AC3E}">
        <p14:creationId xmlns:p14="http://schemas.microsoft.com/office/powerpoint/2010/main" val="329874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BE7020-31C1-4F9D-9A12-7D89F93E6231}"/>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提示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为什么第一次工业革命始于英国？</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[11-13</a:t>
            </a:r>
            <a:r>
              <a:rPr lang="en-US" altLang="zh-CN" sz="2800" b="0" i="0" kern="1200" dirty="0" smtClean="0">
                <a:solidFill>
                  <a:schemeClr val="tx1"/>
                </a:solidFill>
                <a:effectLst/>
                <a:latin typeface="Calibri" panose="020F0502020204030204" pitchFamily="34" charset="0"/>
                <a:ea typeface="+mj-ea"/>
                <a:cs typeface="Arial" panose="020B0604020202020204" pitchFamily="34" charset="0"/>
              </a:rPr>
              <a:t>]</a:t>
            </a:r>
            <a:endParaRPr lang="en-US" dirty="0"/>
          </a:p>
        </p:txBody>
      </p:sp>
      <p:sp>
        <p:nvSpPr>
          <p:cNvPr id="3" name="Content Placeholder 2">
            <a:extLst>
              <a:ext uri="{FF2B5EF4-FFF2-40B4-BE49-F238E27FC236}">
                <a16:creationId xmlns="" xmlns:a16="http://schemas.microsoft.com/office/drawing/2014/main" id="{BE196E85-10B2-4EEE-A765-69239021E31E}"/>
              </a:ext>
            </a:extLst>
          </p:cNvPr>
          <p:cNvSpPr>
            <a:spLocks noGrp="1"/>
          </p:cNvSpPr>
          <p:nvPr>
            <p:ph idx="1"/>
          </p:nvPr>
        </p:nvSpPr>
        <p:spPr/>
        <p:txBody>
          <a:bodyPr/>
          <a:lstStyle/>
          <a:p>
            <a:endParaRPr lang="en-US" altLang="zh-CN" dirty="0">
              <a:cs typeface="Arial" panose="020B0604020202020204" pitchFamily="34" charset="0"/>
            </a:endParaRPr>
          </a:p>
          <a:p>
            <a:r>
              <a:rPr lang="zh-CN" altLang="en-US" dirty="0">
                <a:cs typeface="Arial" panose="020B0604020202020204" pitchFamily="34" charset="0"/>
              </a:rPr>
              <a:t>工业革命首先于 </a:t>
            </a:r>
            <a:r>
              <a:rPr lang="en-US" altLang="zh-CN" dirty="0">
                <a:cs typeface="Arial" panose="020B0604020202020204" pitchFamily="34" charset="0"/>
              </a:rPr>
              <a:t>1700 </a:t>
            </a:r>
            <a:r>
              <a:rPr lang="zh-CN" altLang="en-US" dirty="0">
                <a:cs typeface="Arial" panose="020B0604020202020204" pitchFamily="34" charset="0"/>
              </a:rPr>
              <a:t>年代在英国开始。</a:t>
            </a:r>
            <a:br>
              <a:rPr lang="zh-CN" altLang="en-US" dirty="0">
                <a:cs typeface="Arial" panose="020B0604020202020204" pitchFamily="34" charset="0"/>
              </a:rPr>
            </a:br>
            <a:r>
              <a:rPr lang="zh-CN" altLang="en-US" dirty="0">
                <a:cs typeface="Arial" panose="020B0604020202020204" pitchFamily="34" charset="0"/>
              </a:rPr>
              <a:t>历史学家已经确定了工业革命首先在英国开始的几个原因，包括：</a:t>
            </a:r>
          </a:p>
          <a:p>
            <a:r>
              <a:rPr lang="zh-CN" altLang="en-US" b="1" dirty="0">
                <a:cs typeface="Arial" panose="020B0604020202020204" pitchFamily="34" charset="0"/>
              </a:rPr>
              <a:t>农业革命的影响</a:t>
            </a:r>
            <a:endParaRPr lang="zh-CN" altLang="en-US" dirty="0">
              <a:cs typeface="Arial" panose="020B0604020202020204" pitchFamily="34" charset="0"/>
            </a:endParaRPr>
          </a:p>
          <a:p>
            <a:r>
              <a:rPr lang="zh-CN" altLang="en-US" b="1" dirty="0">
                <a:cs typeface="Arial" panose="020B0604020202020204" pitchFamily="34" charset="0"/>
              </a:rPr>
              <a:t>大量的自然资源供应（煤炭、棉花）</a:t>
            </a:r>
            <a:endParaRPr lang="zh-CN" altLang="en-US" dirty="0">
              <a:cs typeface="Arial" panose="020B0604020202020204" pitchFamily="34" charset="0"/>
            </a:endParaRPr>
          </a:p>
          <a:p>
            <a:r>
              <a:rPr lang="zh-CN" altLang="en-US" b="1" dirty="0">
                <a:cs typeface="Arial" panose="020B0604020202020204" pitchFamily="34" charset="0"/>
              </a:rPr>
              <a:t>国家的地理位置</a:t>
            </a:r>
            <a:endParaRPr lang="zh-CN" altLang="en-US" dirty="0">
              <a:cs typeface="Arial" panose="020B0604020202020204" pitchFamily="34" charset="0"/>
            </a:endParaRPr>
          </a:p>
          <a:p>
            <a:r>
              <a:rPr lang="zh-CN" altLang="en-US" b="1" dirty="0">
                <a:cs typeface="Arial" panose="020B0604020202020204" pitchFamily="34" charset="0"/>
              </a:rPr>
              <a:t>积极的政治气候、稳定的政府和经​​济</a:t>
            </a:r>
            <a:endParaRPr lang="zh-CN" altLang="en-US" dirty="0">
              <a:cs typeface="Arial" panose="020B0604020202020204" pitchFamily="34" charset="0"/>
            </a:endParaRPr>
          </a:p>
          <a:p>
            <a:r>
              <a:rPr lang="zh-CN" altLang="en-US" b="1" dirty="0">
                <a:cs typeface="Arial" panose="020B0604020202020204" pitchFamily="34" charset="0"/>
              </a:rPr>
              <a:t>庞大的殖民帝国（市场）</a:t>
            </a:r>
            <a:endParaRPr lang="zh-CN" altLang="en-US" dirty="0">
              <a:cs typeface="Arial" panose="020B0604020202020204" pitchFamily="34" charset="0"/>
            </a:endParaRPr>
          </a:p>
          <a:p>
            <a:r>
              <a:rPr lang="zh-CN" altLang="en-US" b="1" dirty="0">
                <a:cs typeface="Arial" panose="020B0604020202020204" pitchFamily="34" charset="0"/>
              </a:rPr>
              <a:t>发明与创新</a:t>
            </a:r>
            <a:endParaRPr lang="en-US" dirty="0"/>
          </a:p>
        </p:txBody>
      </p:sp>
      <p:sp>
        <p:nvSpPr>
          <p:cNvPr id="4" name="Slide Number Placeholder 3">
            <a:extLst>
              <a:ext uri="{FF2B5EF4-FFF2-40B4-BE49-F238E27FC236}">
                <a16:creationId xmlns="" xmlns:a16="http://schemas.microsoft.com/office/drawing/2014/main" id="{D9FB8D71-984C-437D-9434-1C93214BB219}"/>
              </a:ext>
            </a:extLst>
          </p:cNvPr>
          <p:cNvSpPr>
            <a:spLocks noGrp="1"/>
          </p:cNvSpPr>
          <p:nvPr>
            <p:ph type="sldNum" sz="quarter" idx="10"/>
          </p:nvPr>
        </p:nvSpPr>
        <p:spPr/>
        <p:txBody>
          <a:bodyPr/>
          <a:lstStyle/>
          <a:p>
            <a:pPr>
              <a:defRPr/>
            </a:pPr>
            <a:fld id="{3209C3FB-4AD6-4B36-A2A7-63E869CCBCB1}" type="slidenum">
              <a:rPr lang="zh-CN" altLang="en-US" smtClean="0"/>
              <a:t>23</a:t>
            </a:fld>
            <a:endParaRPr lang="en-US" altLang="zh-CN"/>
          </a:p>
        </p:txBody>
      </p:sp>
    </p:spTree>
    <p:extLst>
      <p:ext uri="{BB962C8B-B14F-4D97-AF65-F5344CB8AC3E}">
        <p14:creationId xmlns:p14="http://schemas.microsoft.com/office/powerpoint/2010/main" val="269343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135609-E525-43A6-9558-F3F4801EDDD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提示 </a:t>
            </a:r>
            <a:r>
              <a:rPr lang="en-US" altLang="zh-CN" sz="2800" b="1" kern="1200" dirty="0">
                <a:solidFill>
                  <a:schemeClr val="tx1"/>
                </a:solidFill>
                <a:effectLst/>
                <a:latin typeface="Calibri" panose="020F0502020204030204" pitchFamily="34" charset="0"/>
                <a:ea typeface="+mj-ea"/>
                <a:cs typeface="Arial" panose="020B0604020202020204" pitchFamily="34" charset="0"/>
              </a:rPr>
              <a:t>6. </a:t>
            </a:r>
            <a:r>
              <a:rPr lang="zh-CN" altLang="en-US" sz="2800" b="1" kern="1200" dirty="0">
                <a:solidFill>
                  <a:schemeClr val="tx1"/>
                </a:solidFill>
                <a:effectLst/>
                <a:latin typeface="Calibri" panose="020F0502020204030204" pitchFamily="34" charset="0"/>
                <a:ea typeface="+mj-ea"/>
                <a:cs typeface="Arial" panose="020B0604020202020204" pitchFamily="34" charset="0"/>
              </a:rPr>
              <a:t>中国在工业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4.0 </a:t>
            </a:r>
            <a:r>
              <a:rPr lang="zh-CN" altLang="en-US" sz="2800" b="1" kern="1200" dirty="0">
                <a:solidFill>
                  <a:schemeClr val="tx1"/>
                </a:solidFill>
                <a:effectLst/>
                <a:latin typeface="Calibri" panose="020F0502020204030204" pitchFamily="34" charset="0"/>
                <a:ea typeface="+mj-ea"/>
                <a:cs typeface="Arial" panose="020B0604020202020204" pitchFamily="34" charset="0"/>
              </a:rPr>
              <a:t>起步阶段的地位如何？</a:t>
            </a:r>
            <a:r>
              <a:rPr lang="en-US" altLang="zh-CN" sz="2800" b="1" kern="1200" dirty="0">
                <a:solidFill>
                  <a:schemeClr val="tx1"/>
                </a:solidFill>
                <a:effectLst/>
                <a:latin typeface="Calibri" panose="020F0502020204030204" pitchFamily="34" charset="0"/>
                <a:ea typeface="+mj-ea"/>
                <a:cs typeface="Arial" panose="020B0604020202020204" pitchFamily="34" charset="0"/>
              </a:rPr>
              <a:t>[14</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dirty="0"/>
          </a:p>
        </p:txBody>
      </p:sp>
      <p:sp>
        <p:nvSpPr>
          <p:cNvPr id="3" name="Content Placeholder 2">
            <a:extLst>
              <a:ext uri="{FF2B5EF4-FFF2-40B4-BE49-F238E27FC236}">
                <a16:creationId xmlns="" xmlns:a16="http://schemas.microsoft.com/office/drawing/2014/main" id="{CB862E03-02AD-435A-8A67-550AAB089B5D}"/>
              </a:ext>
            </a:extLst>
          </p:cNvPr>
          <p:cNvSpPr>
            <a:spLocks noGrp="1"/>
          </p:cNvSpPr>
          <p:nvPr>
            <p:ph idx="1"/>
          </p:nvPr>
        </p:nvSpPr>
        <p:spPr/>
        <p:txBody>
          <a:bodyPr/>
          <a:lstStyle/>
          <a:p>
            <a:endParaRPr lang="en-US" altLang="zh-CN" b="1" dirty="0">
              <a:cs typeface="Arial" panose="020B0604020202020204" pitchFamily="34" charset="0"/>
            </a:endParaRPr>
          </a:p>
          <a:p>
            <a:r>
              <a:rPr lang="zh-CN" altLang="en-US" dirty="0">
                <a:cs typeface="Arial" panose="020B0604020202020204" pitchFamily="34" charset="0"/>
              </a:rPr>
              <a:t>正如官方数字所证明的那样，今年 </a:t>
            </a:r>
            <a:r>
              <a:rPr lang="en-US" altLang="zh-CN" dirty="0">
                <a:cs typeface="Arial" panose="020B0604020202020204" pitchFamily="34" charset="0"/>
              </a:rPr>
              <a:t>2 </a:t>
            </a:r>
            <a:r>
              <a:rPr lang="zh-CN" altLang="en-US" dirty="0">
                <a:cs typeface="Arial" panose="020B0604020202020204" pitchFamily="34" charset="0"/>
              </a:rPr>
              <a:t>月中国的工厂活动以有记录以来最快的速度收缩。</a:t>
            </a:r>
            <a:r>
              <a:rPr lang="en-US" altLang="zh-CN" dirty="0">
                <a:cs typeface="Arial" panose="020B0604020202020204" pitchFamily="34" charset="0"/>
              </a:rPr>
              <a:t>[14]</a:t>
            </a:r>
          </a:p>
          <a:p>
            <a:r>
              <a:rPr lang="zh-CN" altLang="en-US" dirty="0">
                <a:cs typeface="Arial" panose="020B0604020202020204" pitchFamily="34" charset="0"/>
              </a:rPr>
              <a:t>中国是工业 </a:t>
            </a:r>
            <a:r>
              <a:rPr lang="en-US" altLang="zh-CN" dirty="0">
                <a:cs typeface="Arial" panose="020B0604020202020204" pitchFamily="34" charset="0"/>
              </a:rPr>
              <a:t>4.0 </a:t>
            </a:r>
            <a:r>
              <a:rPr lang="zh-CN" altLang="en-US" dirty="0">
                <a:cs typeface="Arial" panose="020B0604020202020204" pitchFamily="34" charset="0"/>
              </a:rPr>
              <a:t>的第一个领跑者吗</a:t>
            </a:r>
            <a:r>
              <a:rPr lang="en-US" altLang="zh-CN" dirty="0">
                <a:cs typeface="Arial" panose="020B0604020202020204" pitchFamily="34" charset="0"/>
              </a:rPr>
              <a:t>[15]</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DD97E128-4359-47F1-AE37-42B20A7FA370}"/>
              </a:ext>
            </a:extLst>
          </p:cNvPr>
          <p:cNvSpPr>
            <a:spLocks noGrp="1"/>
          </p:cNvSpPr>
          <p:nvPr>
            <p:ph type="sldNum" sz="quarter" idx="10"/>
          </p:nvPr>
        </p:nvSpPr>
        <p:spPr/>
        <p:txBody>
          <a:bodyPr/>
          <a:lstStyle/>
          <a:p>
            <a:pPr>
              <a:defRPr/>
            </a:pPr>
            <a:fld id="{3209C3FB-4AD6-4B36-A2A7-63E869CCBCB1}" type="slidenum">
              <a:rPr lang="zh-CN" altLang="en-US" smtClean="0"/>
              <a:t>24</a:t>
            </a:fld>
            <a:endParaRPr lang="en-US" altLang="zh-CN"/>
          </a:p>
        </p:txBody>
      </p:sp>
    </p:spTree>
    <p:extLst>
      <p:ext uri="{BB962C8B-B14F-4D97-AF65-F5344CB8AC3E}">
        <p14:creationId xmlns:p14="http://schemas.microsoft.com/office/powerpoint/2010/main" val="52469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575871-6702-473C-8699-E2A79220645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参考文献</a:t>
            </a:r>
          </a:p>
          <a:p>
            <a:endParaRPr lang="en-US" dirty="0"/>
          </a:p>
        </p:txBody>
      </p:sp>
      <p:sp>
        <p:nvSpPr>
          <p:cNvPr id="3" name="Content Placeholder 2">
            <a:extLst>
              <a:ext uri="{FF2B5EF4-FFF2-40B4-BE49-F238E27FC236}">
                <a16:creationId xmlns="" xmlns:a16="http://schemas.microsoft.com/office/drawing/2014/main" id="{755B3566-328A-4AE2-98B1-0FDB2F9A7AA2}"/>
              </a:ext>
            </a:extLst>
          </p:cNvPr>
          <p:cNvSpPr>
            <a:spLocks noGrp="1"/>
          </p:cNvSpPr>
          <p:nvPr>
            <p:ph idx="1"/>
          </p:nvPr>
        </p:nvSpPr>
        <p:spPr/>
        <p:txBody>
          <a:bodyPr/>
          <a:lstStyle/>
          <a:p>
            <a:r>
              <a:rPr lang="en-US" altLang="zh-CN" dirty="0"/>
              <a:t>[1] https://en.wikipedia.org/wiki/Industry_4.0 </a:t>
            </a:r>
            <a:endParaRPr lang="en-US" altLang="zh-CN" dirty="0" smtClean="0"/>
          </a:p>
          <a:p>
            <a:r>
              <a:rPr lang="en-US" altLang="zh-CN" dirty="0" smtClean="0"/>
              <a:t>[</a:t>
            </a:r>
            <a:r>
              <a:rPr lang="en-US" altLang="zh-CN" dirty="0"/>
              <a:t>2] https://www.industryweek.com/technology/digital-manufacturing factory-future-here-today </a:t>
            </a:r>
            <a:endParaRPr lang="en-US" altLang="zh-CN" dirty="0" smtClean="0"/>
          </a:p>
          <a:p>
            <a:r>
              <a:rPr lang="en-US" altLang="zh-CN" dirty="0" smtClean="0"/>
              <a:t>[</a:t>
            </a:r>
            <a:r>
              <a:rPr lang="en-US" altLang="zh-CN" dirty="0"/>
              <a:t>3] https://en.wikipedia.org/wiki/Digital_twin </a:t>
            </a:r>
            <a:endParaRPr lang="en-US" altLang="zh-CN" dirty="0" smtClean="0"/>
          </a:p>
          <a:p>
            <a:r>
              <a:rPr lang="en-US" altLang="zh-CN" dirty="0" smtClean="0"/>
              <a:t>[</a:t>
            </a:r>
            <a:r>
              <a:rPr lang="en-US" altLang="zh-CN" dirty="0"/>
              <a:t>4] How COVID-19 is Affecting Industry 4.0 and the Future of Innovation, https://transmitter.ieee.org/how-covid-19-is-affecting-industry-4-0-and the-future-of-innovation/ </a:t>
            </a:r>
            <a:endParaRPr lang="en-US" altLang="zh-CN" dirty="0" smtClean="0"/>
          </a:p>
          <a:p>
            <a:r>
              <a:rPr lang="en-US" altLang="zh-CN" dirty="0" smtClean="0"/>
              <a:t>[</a:t>
            </a:r>
            <a:r>
              <a:rPr lang="en-US" altLang="zh-CN" dirty="0"/>
              <a:t>5] Industry 4.0 technologies and their applications in fighting COVID-19 pandemic, https://www.ncbi.nlm.nih.gov/pmc/articles/PMC7180383/ </a:t>
            </a:r>
            <a:endParaRPr lang="en-US" altLang="zh-CN" dirty="0" smtClean="0"/>
          </a:p>
          <a:p>
            <a:r>
              <a:rPr lang="en-US" altLang="zh-CN" dirty="0" smtClean="0"/>
              <a:t>[</a:t>
            </a:r>
            <a:r>
              <a:rPr lang="en-US" altLang="zh-CN" dirty="0"/>
              <a:t>6] Welcome to Industry 5.0, https://www.qualitymag.com/articles/95450 welcome-to-industry-50 </a:t>
            </a:r>
            <a:endParaRPr lang="en-US" dirty="0"/>
          </a:p>
        </p:txBody>
      </p:sp>
      <p:sp>
        <p:nvSpPr>
          <p:cNvPr id="4" name="Slide Number Placeholder 3">
            <a:extLst>
              <a:ext uri="{FF2B5EF4-FFF2-40B4-BE49-F238E27FC236}">
                <a16:creationId xmlns="" xmlns:a16="http://schemas.microsoft.com/office/drawing/2014/main" id="{FB9DCA59-8E22-45FC-AA3B-952A5A497370}"/>
              </a:ext>
            </a:extLst>
          </p:cNvPr>
          <p:cNvSpPr>
            <a:spLocks noGrp="1"/>
          </p:cNvSpPr>
          <p:nvPr>
            <p:ph type="sldNum" sz="quarter" idx="10"/>
          </p:nvPr>
        </p:nvSpPr>
        <p:spPr/>
        <p:txBody>
          <a:bodyPr/>
          <a:lstStyle/>
          <a:p>
            <a:pPr>
              <a:defRPr/>
            </a:pPr>
            <a:fld id="{3209C3FB-4AD6-4B36-A2A7-63E869CCBCB1}" type="slidenum">
              <a:rPr lang="zh-CN" altLang="en-US" smtClean="0"/>
              <a:t>25</a:t>
            </a:fld>
            <a:endParaRPr lang="en-US" altLang="zh-CN"/>
          </a:p>
        </p:txBody>
      </p:sp>
    </p:spTree>
    <p:extLst>
      <p:ext uri="{BB962C8B-B14F-4D97-AF65-F5344CB8AC3E}">
        <p14:creationId xmlns:p14="http://schemas.microsoft.com/office/powerpoint/2010/main" val="264346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A75855-BBE6-4FBB-8871-2D1D97CDF49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文献</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16C79BD3-8206-46B7-8C13-499B44626BE0}"/>
              </a:ext>
            </a:extLst>
          </p:cNvPr>
          <p:cNvSpPr>
            <a:spLocks noGrp="1"/>
          </p:cNvSpPr>
          <p:nvPr>
            <p:ph idx="1"/>
          </p:nvPr>
        </p:nvSpPr>
        <p:spPr/>
        <p:txBody>
          <a:bodyPr/>
          <a:lstStyle/>
          <a:p>
            <a:r>
              <a:rPr lang="en-US" altLang="zh-CN" dirty="0"/>
              <a:t>[7] Will-Industrial-Robots-Play-a-Role/99 </a:t>
            </a:r>
            <a:endParaRPr lang="en-US" altLang="zh-CN" dirty="0" smtClean="0"/>
          </a:p>
          <a:p>
            <a:r>
              <a:rPr lang="en-US" altLang="zh-CN" dirty="0" smtClean="0"/>
              <a:t>[</a:t>
            </a:r>
            <a:r>
              <a:rPr lang="en-US" altLang="zh-CN" dirty="0"/>
              <a:t>8] Yi Chen, Yun Li, (2018), Computational Intelligence Assisted Design (In the Era of Industry 4.0), CRC Press (ISBN 978-1-4987-6066-9) https://www.crcpress.com/Computational-Intelligence-Assisted-Design-In-the-Era-of-Industry-40/Chen Li/p/book/9781498760669 </a:t>
            </a:r>
            <a:endParaRPr lang="en-US" altLang="zh-CN" dirty="0" smtClean="0"/>
          </a:p>
          <a:p>
            <a:r>
              <a:rPr lang="en-US" altLang="zh-CN" dirty="0" smtClean="0"/>
              <a:t>[</a:t>
            </a:r>
            <a:r>
              <a:rPr lang="en-US" altLang="zh-CN" dirty="0"/>
              <a:t>9] The benefits of </a:t>
            </a:r>
            <a:r>
              <a:rPr lang="en-US" altLang="zh-CN" dirty="0" err="1"/>
              <a:t>digitalisation</a:t>
            </a:r>
            <a:r>
              <a:rPr lang="en-US" altLang="zh-CN" dirty="0"/>
              <a:t> for the UK Automotive Industry. https://www.smmt.co.uk/wp-content/uploads/sites/2/smmt_the-digitalisation-of-the-uk-auto-industry_kpmg-apr 2017.pdf </a:t>
            </a:r>
            <a:endParaRPr lang="en-US" altLang="zh-CN" dirty="0" smtClean="0"/>
          </a:p>
          <a:p>
            <a:r>
              <a:rPr lang="en-US" altLang="zh-CN" dirty="0" smtClean="0"/>
              <a:t>[</a:t>
            </a:r>
            <a:r>
              <a:rPr lang="en-US" altLang="zh-CN" dirty="0"/>
              <a:t>10] The Smart Industry Readiness Index (SIRI) Framework - </a:t>
            </a:r>
            <a:r>
              <a:rPr lang="en-US" altLang="zh-CN" dirty="0" err="1"/>
              <a:t>Catalysing</a:t>
            </a:r>
            <a:r>
              <a:rPr lang="en-US" altLang="zh-CN" dirty="0"/>
              <a:t> the transformation of manufacturing, 2020, Singapore Economic Development Board. www.edb.gov.sg </a:t>
            </a:r>
            <a:endParaRPr lang="en-US" dirty="0"/>
          </a:p>
        </p:txBody>
      </p:sp>
      <p:sp>
        <p:nvSpPr>
          <p:cNvPr id="4" name="Slide Number Placeholder 3">
            <a:extLst>
              <a:ext uri="{FF2B5EF4-FFF2-40B4-BE49-F238E27FC236}">
                <a16:creationId xmlns="" xmlns:a16="http://schemas.microsoft.com/office/drawing/2014/main" id="{8B71CF54-F11C-43BA-9737-3EF035B5D336}"/>
              </a:ext>
            </a:extLst>
          </p:cNvPr>
          <p:cNvSpPr>
            <a:spLocks noGrp="1"/>
          </p:cNvSpPr>
          <p:nvPr>
            <p:ph type="sldNum" sz="quarter" idx="10"/>
          </p:nvPr>
        </p:nvSpPr>
        <p:spPr/>
        <p:txBody>
          <a:bodyPr/>
          <a:lstStyle/>
          <a:p>
            <a:pPr>
              <a:defRPr/>
            </a:pPr>
            <a:fld id="{3209C3FB-4AD6-4B36-A2A7-63E869CCBCB1}" type="slidenum">
              <a:rPr lang="zh-CN" altLang="en-US" smtClean="0"/>
              <a:t>26</a:t>
            </a:fld>
            <a:endParaRPr lang="en-US" altLang="zh-CN"/>
          </a:p>
        </p:txBody>
      </p:sp>
    </p:spTree>
    <p:extLst>
      <p:ext uri="{BB962C8B-B14F-4D97-AF65-F5344CB8AC3E}">
        <p14:creationId xmlns:p14="http://schemas.microsoft.com/office/powerpoint/2010/main" val="24738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26FBAF-438F-4EE1-94F2-49CFEAC27EE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文献</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3354533-9E7D-470B-A3B3-36B074AF8380}"/>
              </a:ext>
            </a:extLst>
          </p:cNvPr>
          <p:cNvSpPr>
            <a:spLocks noGrp="1"/>
          </p:cNvSpPr>
          <p:nvPr>
            <p:ph idx="1"/>
          </p:nvPr>
        </p:nvSpPr>
        <p:spPr/>
        <p:txBody>
          <a:bodyPr/>
          <a:lstStyle/>
          <a:p>
            <a:r>
              <a:rPr lang="en-US" altLang="zh-CN" dirty="0"/>
              <a:t>[11] Why Was Britain The First Country To Industrialize? https://www.historycrunch.com/why-was-britain-the-first-country-to industrialize.html#/ </a:t>
            </a:r>
            <a:endParaRPr lang="en-US" altLang="zh-CN" dirty="0" smtClean="0"/>
          </a:p>
          <a:p>
            <a:r>
              <a:rPr lang="en-US" altLang="zh-CN" dirty="0" smtClean="0"/>
              <a:t>[</a:t>
            </a:r>
            <a:r>
              <a:rPr lang="en-US" altLang="zh-CN" dirty="0"/>
              <a:t>12] Why Did the Industrial Revolution Start in Britain? https://interestingengineering.com/innovation/why-did-the-industrial revolution-start-in-</a:t>
            </a:r>
            <a:r>
              <a:rPr lang="en-US" altLang="zh-CN" dirty="0" err="1"/>
              <a:t>britain</a:t>
            </a:r>
            <a:r>
              <a:rPr lang="en-US" altLang="zh-CN" dirty="0"/>
              <a:t> </a:t>
            </a:r>
            <a:endParaRPr lang="en-US" altLang="zh-CN" dirty="0" smtClean="0"/>
          </a:p>
          <a:p>
            <a:r>
              <a:rPr lang="en-US" altLang="zh-CN" dirty="0" smtClean="0"/>
              <a:t>[</a:t>
            </a:r>
            <a:r>
              <a:rPr lang="en-US" altLang="zh-CN" dirty="0"/>
              <a:t>13] The Beginning of the Industrial Revolution https://www.studentsofhistory.com/why-the-industrial-revolution-began-in </a:t>
            </a:r>
            <a:r>
              <a:rPr lang="en-US" altLang="zh-CN" dirty="0" err="1"/>
              <a:t>england</a:t>
            </a:r>
            <a:r>
              <a:rPr lang="en-US" altLang="zh-CN" dirty="0"/>
              <a:t> </a:t>
            </a:r>
            <a:endParaRPr lang="en-US" altLang="zh-CN" dirty="0" smtClean="0"/>
          </a:p>
          <a:p>
            <a:r>
              <a:rPr lang="en-US" altLang="zh-CN" dirty="0" smtClean="0"/>
              <a:t>[</a:t>
            </a:r>
            <a:r>
              <a:rPr lang="en-US" altLang="zh-CN" dirty="0"/>
              <a:t>14] https://www.cushmanwakefield.com/en/insights/covid-19/lessons-from china/looking-beyond-covid-19-going-for-industry-4-0-in-china </a:t>
            </a:r>
            <a:endParaRPr lang="en-US" dirty="0"/>
          </a:p>
        </p:txBody>
      </p:sp>
      <p:sp>
        <p:nvSpPr>
          <p:cNvPr id="4" name="Slide Number Placeholder 3">
            <a:extLst>
              <a:ext uri="{FF2B5EF4-FFF2-40B4-BE49-F238E27FC236}">
                <a16:creationId xmlns="" xmlns:a16="http://schemas.microsoft.com/office/drawing/2014/main" id="{C22C64C5-E4A0-41B1-8C71-6D899D52C7D2}"/>
              </a:ext>
            </a:extLst>
          </p:cNvPr>
          <p:cNvSpPr>
            <a:spLocks noGrp="1"/>
          </p:cNvSpPr>
          <p:nvPr>
            <p:ph type="sldNum" sz="quarter" idx="10"/>
          </p:nvPr>
        </p:nvSpPr>
        <p:spPr/>
        <p:txBody>
          <a:bodyPr/>
          <a:lstStyle/>
          <a:p>
            <a:pPr>
              <a:defRPr/>
            </a:pPr>
            <a:fld id="{3209C3FB-4AD6-4B36-A2A7-63E869CCBCB1}" type="slidenum">
              <a:rPr lang="zh-CN" altLang="en-US" smtClean="0"/>
              <a:t>27</a:t>
            </a:fld>
            <a:endParaRPr lang="en-US" altLang="zh-CN"/>
          </a:p>
        </p:txBody>
      </p:sp>
    </p:spTree>
    <p:extLst>
      <p:ext uri="{BB962C8B-B14F-4D97-AF65-F5344CB8AC3E}">
        <p14:creationId xmlns:p14="http://schemas.microsoft.com/office/powerpoint/2010/main" val="290451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16BCD-95B1-4F46-9FA6-F55912F4DD6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参考文献</a:t>
            </a:r>
          </a:p>
          <a:p>
            <a:endParaRPr lang="en-US" dirty="0"/>
          </a:p>
        </p:txBody>
      </p:sp>
      <p:sp>
        <p:nvSpPr>
          <p:cNvPr id="3" name="Content Placeholder 2">
            <a:extLst>
              <a:ext uri="{FF2B5EF4-FFF2-40B4-BE49-F238E27FC236}">
                <a16:creationId xmlns="" xmlns:a16="http://schemas.microsoft.com/office/drawing/2014/main" id="{DF1B82F9-0B4C-4A84-B805-EC68622FE7B4}"/>
              </a:ext>
            </a:extLst>
          </p:cNvPr>
          <p:cNvSpPr>
            <a:spLocks noGrp="1"/>
          </p:cNvSpPr>
          <p:nvPr>
            <p:ph idx="1"/>
          </p:nvPr>
        </p:nvSpPr>
        <p:spPr/>
        <p:txBody>
          <a:bodyPr/>
          <a:lstStyle/>
          <a:p>
            <a:r>
              <a:rPr lang="en-US" altLang="zh-CN" dirty="0"/>
              <a:t>[15] 4-0/ https://asiatimes.com/2021/06/china-is-first-out-of-the-gate-to-industry </a:t>
            </a:r>
            <a:endParaRPr lang="en-US" altLang="zh-CN" dirty="0" smtClean="0"/>
          </a:p>
          <a:p>
            <a:r>
              <a:rPr lang="en-US" altLang="zh-CN" dirty="0" smtClean="0"/>
              <a:t>[</a:t>
            </a:r>
            <a:r>
              <a:rPr lang="en-US" altLang="zh-CN" dirty="0"/>
              <a:t>16] The Fourth Industrial Revolution: what it means, how to respond https://www.weforum.org/agenda/2016/01/the-fourth-industrial-revolution what-it-means-and-how-to-respond/ </a:t>
            </a:r>
            <a:endParaRPr lang="en-US" altLang="zh-CN" dirty="0" smtClean="0"/>
          </a:p>
          <a:p>
            <a:r>
              <a:rPr lang="en-US" altLang="zh-CN" dirty="0" smtClean="0"/>
              <a:t>[</a:t>
            </a:r>
            <a:r>
              <a:rPr lang="en-US" altLang="zh-CN" dirty="0"/>
              <a:t>17] A review Cyber of Industry 4.0 (Cyber-Physical Systems (CPS), the Internet of Things (</a:t>
            </a:r>
            <a:r>
              <a:rPr lang="en-US" altLang="zh-CN" dirty="0" err="1"/>
              <a:t>IoT</a:t>
            </a:r>
            <a:r>
              <a:rPr lang="en-US" altLang="zh-CN" dirty="0"/>
              <a:t>) and the Internet of Services (</a:t>
            </a:r>
            <a:r>
              <a:rPr lang="en-US" altLang="zh-CN" dirty="0" err="1"/>
              <a:t>IoS</a:t>
            </a:r>
            <a:r>
              <a:rPr lang="en-US" altLang="zh-CN" dirty="0"/>
              <a:t>)): Components, and Security Challenges. https://iopscience.iop.org/article/10.1088/1742-6596/1424/1/012029 </a:t>
            </a:r>
            <a:endParaRPr lang="en-US" dirty="0"/>
          </a:p>
        </p:txBody>
      </p:sp>
      <p:sp>
        <p:nvSpPr>
          <p:cNvPr id="4" name="Slide Number Placeholder 3">
            <a:extLst>
              <a:ext uri="{FF2B5EF4-FFF2-40B4-BE49-F238E27FC236}">
                <a16:creationId xmlns="" xmlns:a16="http://schemas.microsoft.com/office/drawing/2014/main" id="{F270A02B-55EE-4BEB-8BE4-26EEA9C9E065}"/>
              </a:ext>
            </a:extLst>
          </p:cNvPr>
          <p:cNvSpPr>
            <a:spLocks noGrp="1"/>
          </p:cNvSpPr>
          <p:nvPr>
            <p:ph type="sldNum" sz="quarter" idx="10"/>
          </p:nvPr>
        </p:nvSpPr>
        <p:spPr/>
        <p:txBody>
          <a:bodyPr/>
          <a:lstStyle/>
          <a:p>
            <a:pPr>
              <a:defRPr/>
            </a:pPr>
            <a:fld id="{3209C3FB-4AD6-4B36-A2A7-63E869CCBCB1}" type="slidenum">
              <a:rPr lang="zh-CN" altLang="en-US" smtClean="0"/>
              <a:t>28</a:t>
            </a:fld>
            <a:endParaRPr lang="en-US" altLang="zh-CN"/>
          </a:p>
        </p:txBody>
      </p:sp>
    </p:spTree>
    <p:extLst>
      <p:ext uri="{BB962C8B-B14F-4D97-AF65-F5344CB8AC3E}">
        <p14:creationId xmlns:p14="http://schemas.microsoft.com/office/powerpoint/2010/main" val="365342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43460-04EF-4B90-94F8-86CBBF92D3B3}"/>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参考文献</a:t>
            </a:r>
            <a:endParaRPr lang="en-US" dirty="0"/>
          </a:p>
        </p:txBody>
      </p:sp>
      <p:sp>
        <p:nvSpPr>
          <p:cNvPr id="3" name="Content Placeholder 2">
            <a:extLst>
              <a:ext uri="{FF2B5EF4-FFF2-40B4-BE49-F238E27FC236}">
                <a16:creationId xmlns="" xmlns:a16="http://schemas.microsoft.com/office/drawing/2014/main" id="{C34BC5EF-CFDF-40A5-8F46-F54C994D9EA2}"/>
              </a:ext>
            </a:extLst>
          </p:cNvPr>
          <p:cNvSpPr>
            <a:spLocks noGrp="1"/>
          </p:cNvSpPr>
          <p:nvPr>
            <p:ph idx="1"/>
          </p:nvPr>
        </p:nvSpPr>
        <p:spPr/>
        <p:txBody>
          <a:bodyPr/>
          <a:lstStyle/>
          <a:p>
            <a:r>
              <a:rPr lang="en-US" altLang="zh-CN" dirty="0"/>
              <a:t>[18] [19] Top 7 Manufacturing Trends for 2022 https://blog.isa.org/cyber-physical-systems-the-core-of-industry-4.0 https://www.beekeeper.io/blog/manufacturing-trends/ </a:t>
            </a:r>
            <a:endParaRPr lang="en-US" altLang="zh-CN" dirty="0" smtClean="0"/>
          </a:p>
          <a:p>
            <a:r>
              <a:rPr lang="en-US" altLang="zh-CN" dirty="0" smtClean="0"/>
              <a:t>[</a:t>
            </a:r>
            <a:r>
              <a:rPr lang="en-US" altLang="zh-CN" dirty="0"/>
              <a:t>20] The top 8 latest trends in manufacturing for 2022 https://www.advancedtech.com/blog/manufacturing-trends/ </a:t>
            </a:r>
            <a:endParaRPr lang="en-US" altLang="zh-CN" dirty="0" smtClean="0"/>
          </a:p>
          <a:p>
            <a:r>
              <a:rPr lang="en-US" altLang="zh-CN" dirty="0" smtClean="0"/>
              <a:t>[</a:t>
            </a:r>
            <a:r>
              <a:rPr lang="en-US" altLang="zh-CN" dirty="0"/>
              <a:t>21] https://www.gray.com/insights/sustainable-manufacturing-is-the-wave-of-the future</a:t>
            </a:r>
            <a:endParaRPr lang="en-US" dirty="0"/>
          </a:p>
        </p:txBody>
      </p:sp>
      <p:sp>
        <p:nvSpPr>
          <p:cNvPr id="4" name="Slide Number Placeholder 3">
            <a:extLst>
              <a:ext uri="{FF2B5EF4-FFF2-40B4-BE49-F238E27FC236}">
                <a16:creationId xmlns="" xmlns:a16="http://schemas.microsoft.com/office/drawing/2014/main" id="{7B4FC71B-01DA-4CDA-9FAD-7FE801287450}"/>
              </a:ext>
            </a:extLst>
          </p:cNvPr>
          <p:cNvSpPr>
            <a:spLocks noGrp="1"/>
          </p:cNvSpPr>
          <p:nvPr>
            <p:ph type="sldNum" sz="quarter" idx="10"/>
          </p:nvPr>
        </p:nvSpPr>
        <p:spPr/>
        <p:txBody>
          <a:bodyPr/>
          <a:lstStyle/>
          <a:p>
            <a:pPr>
              <a:defRPr/>
            </a:pPr>
            <a:fld id="{3209C3FB-4AD6-4B36-A2A7-63E869CCBCB1}" type="slidenum">
              <a:rPr lang="zh-CN" altLang="en-US" smtClean="0"/>
              <a:t>29</a:t>
            </a:fld>
            <a:endParaRPr lang="en-US" altLang="zh-CN"/>
          </a:p>
        </p:txBody>
      </p:sp>
    </p:spTree>
    <p:extLst>
      <p:ext uri="{BB962C8B-B14F-4D97-AF65-F5344CB8AC3E}">
        <p14:creationId xmlns:p14="http://schemas.microsoft.com/office/powerpoint/2010/main" val="38096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AFBC2A-6C28-41C8-BB01-530F9F8E9A3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endParaRPr lang="en-US" dirty="0"/>
          </a:p>
        </p:txBody>
      </p:sp>
      <p:sp>
        <p:nvSpPr>
          <p:cNvPr id="3" name="Content Placeholder 2">
            <a:extLst>
              <a:ext uri="{FF2B5EF4-FFF2-40B4-BE49-F238E27FC236}">
                <a16:creationId xmlns="" xmlns:a16="http://schemas.microsoft.com/office/drawing/2014/main" id="{64D77D14-593F-4B96-8C44-4DAD04AD4EC2}"/>
              </a:ext>
            </a:extLst>
          </p:cNvPr>
          <p:cNvSpPr>
            <a:spLocks noGrp="1"/>
          </p:cNvSpPr>
          <p:nvPr>
            <p:ph idx="1"/>
          </p:nvPr>
        </p:nvSpPr>
        <p:spPr/>
        <p:txBody>
          <a:bodyPr/>
          <a:lstStyle/>
          <a:p>
            <a:r>
              <a:rPr lang="zh-CN" altLang="en-US" b="1" dirty="0">
                <a:cs typeface="Arial" panose="020B0604020202020204" pitchFamily="34" charset="0"/>
              </a:rPr>
              <a:t>工业 </a:t>
            </a:r>
            <a:r>
              <a:rPr lang="en-US" altLang="zh-CN" b="1" dirty="0">
                <a:cs typeface="Arial" panose="020B0604020202020204" pitchFamily="34" charset="0"/>
              </a:rPr>
              <a:t>4.0 (i4)</a:t>
            </a:r>
          </a:p>
          <a:p>
            <a:r>
              <a:rPr lang="zh-CN" altLang="en-US" dirty="0">
                <a:cs typeface="Arial" panose="020B0604020202020204" pitchFamily="34" charset="0"/>
              </a:rPr>
              <a:t>数字孪生</a:t>
            </a:r>
          </a:p>
          <a:p>
            <a:r>
              <a:rPr lang="zh-CN" altLang="en-US" dirty="0">
                <a:cs typeface="Arial" panose="020B0604020202020204" pitchFamily="34" charset="0"/>
              </a:rPr>
              <a:t>人工智能驱动的数字化制造迈向 </a:t>
            </a:r>
            <a:r>
              <a:rPr lang="en-US" altLang="zh-CN" dirty="0">
                <a:cs typeface="Arial" panose="020B0604020202020204" pitchFamily="34" charset="0"/>
              </a:rPr>
              <a:t>i4.0</a:t>
            </a:r>
          </a:p>
          <a:p>
            <a:r>
              <a:rPr lang="zh-CN" altLang="en-US" dirty="0">
                <a:cs typeface="Arial" panose="020B0604020202020204" pitchFamily="34" charset="0"/>
              </a:rPr>
              <a:t>各行业中的 </a:t>
            </a:r>
            <a:r>
              <a:rPr lang="en-US" altLang="zh-CN" dirty="0">
                <a:cs typeface="Arial" panose="020B0604020202020204" pitchFamily="34" charset="0"/>
              </a:rPr>
              <a:t>i4</a:t>
            </a:r>
            <a:endParaRPr lang="en-US" dirty="0"/>
          </a:p>
        </p:txBody>
      </p:sp>
      <p:sp>
        <p:nvSpPr>
          <p:cNvPr id="4" name="Slide Number Placeholder 3">
            <a:extLst>
              <a:ext uri="{FF2B5EF4-FFF2-40B4-BE49-F238E27FC236}">
                <a16:creationId xmlns="" xmlns:a16="http://schemas.microsoft.com/office/drawing/2014/main" id="{CFDB78DC-7B33-4D68-A6BE-41040E5180D9}"/>
              </a:ext>
            </a:extLst>
          </p:cNvPr>
          <p:cNvSpPr>
            <a:spLocks noGrp="1"/>
          </p:cNvSpPr>
          <p:nvPr>
            <p:ph type="sldNum" sz="quarter" idx="10"/>
          </p:nvPr>
        </p:nvSpPr>
        <p:spPr/>
        <p:txBody>
          <a:bodyPr/>
          <a:lstStyle/>
          <a:p>
            <a:pPr>
              <a:defRPr/>
            </a:pPr>
            <a:fld id="{3209C3FB-4AD6-4B36-A2A7-63E869CCBCB1}" type="slidenum">
              <a:rPr lang="zh-CN" altLang="en-US" smtClean="0"/>
              <a:t>3</a:t>
            </a:fld>
            <a:endParaRPr lang="en-US" altLang="zh-CN"/>
          </a:p>
        </p:txBody>
      </p:sp>
    </p:spTree>
    <p:extLst>
      <p:ext uri="{BB962C8B-B14F-4D97-AF65-F5344CB8AC3E}">
        <p14:creationId xmlns:p14="http://schemas.microsoft.com/office/powerpoint/2010/main" val="27298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AFBC2A-6C28-41C8-BB01-530F9F8E9A3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endParaRPr lang="en-US" dirty="0"/>
          </a:p>
        </p:txBody>
      </p:sp>
      <p:sp>
        <p:nvSpPr>
          <p:cNvPr id="3" name="Content Placeholder 2">
            <a:extLst>
              <a:ext uri="{FF2B5EF4-FFF2-40B4-BE49-F238E27FC236}">
                <a16:creationId xmlns="" xmlns:a16="http://schemas.microsoft.com/office/drawing/2014/main" id="{64D77D14-593F-4B96-8C44-4DAD04AD4EC2}"/>
              </a:ext>
            </a:extLst>
          </p:cNvPr>
          <p:cNvSpPr>
            <a:spLocks noGrp="1"/>
          </p:cNvSpPr>
          <p:nvPr>
            <p:ph idx="1"/>
          </p:nvPr>
        </p:nvSpPr>
        <p:spPr/>
        <p:txBody>
          <a:bodyPr/>
          <a:lstStyle/>
          <a:p>
            <a:r>
              <a:rPr lang="zh-CN" altLang="en-US" dirty="0">
                <a:cs typeface="Arial" panose="020B0604020202020204" pitchFamily="34" charset="0"/>
              </a:rPr>
              <a:t>工业 </a:t>
            </a:r>
            <a:r>
              <a:rPr lang="en-US" altLang="zh-CN" dirty="0">
                <a:cs typeface="Arial" panose="020B0604020202020204" pitchFamily="34" charset="0"/>
              </a:rPr>
              <a:t>4.0 (i4)</a:t>
            </a:r>
          </a:p>
          <a:p>
            <a:r>
              <a:rPr lang="zh-CN" altLang="en-US" b="1" dirty="0">
                <a:cs typeface="Arial" panose="020B0604020202020204" pitchFamily="34" charset="0"/>
              </a:rPr>
              <a:t>数字孪生</a:t>
            </a:r>
          </a:p>
          <a:p>
            <a:r>
              <a:rPr lang="zh-CN" altLang="en-US" dirty="0">
                <a:cs typeface="Arial" panose="020B0604020202020204" pitchFamily="34" charset="0"/>
              </a:rPr>
              <a:t>人工智能驱动的数字化制造迈向 </a:t>
            </a:r>
            <a:r>
              <a:rPr lang="en-US" altLang="zh-CN" dirty="0">
                <a:cs typeface="Arial" panose="020B0604020202020204" pitchFamily="34" charset="0"/>
              </a:rPr>
              <a:t>i4.0</a:t>
            </a:r>
          </a:p>
          <a:p>
            <a:r>
              <a:rPr lang="zh-CN" altLang="en-US" dirty="0">
                <a:cs typeface="Arial" panose="020B0604020202020204" pitchFamily="34" charset="0"/>
              </a:rPr>
              <a:t>各行业中的 </a:t>
            </a:r>
            <a:r>
              <a:rPr lang="en-US" altLang="zh-CN" dirty="0">
                <a:cs typeface="Arial" panose="020B0604020202020204" pitchFamily="34" charset="0"/>
              </a:rPr>
              <a:t>i4</a:t>
            </a:r>
            <a:endParaRPr lang="en-US" dirty="0"/>
          </a:p>
        </p:txBody>
      </p:sp>
      <p:sp>
        <p:nvSpPr>
          <p:cNvPr id="4" name="Slide Number Placeholder 3">
            <a:extLst>
              <a:ext uri="{FF2B5EF4-FFF2-40B4-BE49-F238E27FC236}">
                <a16:creationId xmlns="" xmlns:a16="http://schemas.microsoft.com/office/drawing/2014/main" id="{CFDB78DC-7B33-4D68-A6BE-41040E5180D9}"/>
              </a:ext>
            </a:extLst>
          </p:cNvPr>
          <p:cNvSpPr>
            <a:spLocks noGrp="1"/>
          </p:cNvSpPr>
          <p:nvPr>
            <p:ph type="sldNum" sz="quarter" idx="10"/>
          </p:nvPr>
        </p:nvSpPr>
        <p:spPr/>
        <p:txBody>
          <a:bodyPr/>
          <a:lstStyle/>
          <a:p>
            <a:pPr>
              <a:defRPr/>
            </a:pPr>
            <a:fld id="{3209C3FB-4AD6-4B36-A2A7-63E869CCBCB1}" type="slidenum">
              <a:rPr lang="zh-CN" altLang="en-US" smtClean="0"/>
              <a:t>30</a:t>
            </a:fld>
            <a:endParaRPr lang="en-US" altLang="zh-CN"/>
          </a:p>
        </p:txBody>
      </p:sp>
      <p:pic>
        <p:nvPicPr>
          <p:cNvPr id="5" name="图片 4"/>
          <p:cNvPicPr>
            <a:picLocks noChangeAspect="1"/>
          </p:cNvPicPr>
          <p:nvPr/>
        </p:nvPicPr>
        <p:blipFill>
          <a:blip r:embed="rId2"/>
          <a:stretch>
            <a:fillRect/>
          </a:stretch>
        </p:blipFill>
        <p:spPr>
          <a:xfrm>
            <a:off x="4260373" y="2206281"/>
            <a:ext cx="4058216" cy="2353003"/>
          </a:xfrm>
          <a:prstGeom prst="rect">
            <a:avLst/>
          </a:prstGeom>
        </p:spPr>
      </p:pic>
    </p:spTree>
    <p:extLst>
      <p:ext uri="{BB962C8B-B14F-4D97-AF65-F5344CB8AC3E}">
        <p14:creationId xmlns:p14="http://schemas.microsoft.com/office/powerpoint/2010/main" val="181915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86CC54-E688-4105-B7A4-8A2FB8F47432}"/>
              </a:ext>
            </a:extLst>
          </p:cNvPr>
          <p:cNvSpPr>
            <a:spLocks noGrp="1"/>
          </p:cNvSpPr>
          <p:nvPr>
            <p:ph type="title"/>
          </p:nvPr>
        </p:nvSpPr>
        <p:spPr/>
        <p:txBody>
          <a:bodyPr/>
          <a:lstStyle/>
          <a:p>
            <a:r>
              <a:rPr lang="zh-CN" altLang="en-US" sz="2800" i="0" kern="1200" dirty="0">
                <a:solidFill>
                  <a:schemeClr val="tx1"/>
                </a:solidFill>
                <a:effectLst/>
              </a:rPr>
              <a:t>内容</a:t>
            </a:r>
          </a:p>
          <a:p>
            <a:endParaRPr lang="en-US" dirty="0"/>
          </a:p>
        </p:txBody>
      </p:sp>
      <p:sp>
        <p:nvSpPr>
          <p:cNvPr id="3" name="Content Placeholder 2">
            <a:extLst>
              <a:ext uri="{FF2B5EF4-FFF2-40B4-BE49-F238E27FC236}">
                <a16:creationId xmlns="" xmlns:a16="http://schemas.microsoft.com/office/drawing/2014/main" id="{02559B1C-C876-458C-B30F-F77DA2CBC6B9}"/>
              </a:ext>
            </a:extLst>
          </p:cNvPr>
          <p:cNvSpPr>
            <a:spLocks noGrp="1"/>
          </p:cNvSpPr>
          <p:nvPr>
            <p:ph idx="1"/>
          </p:nvPr>
        </p:nvSpPr>
        <p:spPr/>
        <p:txBody>
          <a:bodyPr/>
          <a:lstStyle/>
          <a:p>
            <a:r>
              <a:rPr lang="zh-CN" altLang="en-US" dirty="0">
                <a:cs typeface="Arial" panose="020B0604020202020204" pitchFamily="34" charset="0"/>
              </a:rPr>
              <a:t>什么是数字孪生</a:t>
            </a:r>
          </a:p>
          <a:p>
            <a:r>
              <a:rPr lang="zh-CN" altLang="en-US" dirty="0">
                <a:cs typeface="Arial" panose="020B0604020202020204" pitchFamily="34" charset="0"/>
              </a:rPr>
              <a:t>它是如何工作的</a:t>
            </a:r>
          </a:p>
          <a:p>
            <a:r>
              <a:rPr lang="zh-CN" altLang="en-US" dirty="0">
                <a:cs typeface="Arial" panose="020B0604020202020204" pitchFamily="34" charset="0"/>
              </a:rPr>
              <a:t>主要优势</a:t>
            </a:r>
          </a:p>
          <a:p>
            <a:r>
              <a:rPr lang="zh-CN" altLang="en-US" dirty="0">
                <a:cs typeface="Arial" panose="020B0604020202020204" pitchFamily="34" charset="0"/>
              </a:rPr>
              <a:t>支持技术</a:t>
            </a:r>
          </a:p>
          <a:p>
            <a:r>
              <a:rPr lang="zh-CN" altLang="en-US" dirty="0">
                <a:cs typeface="Arial" panose="020B0604020202020204" pitchFamily="34" charset="0"/>
              </a:rPr>
              <a:t>教程</a:t>
            </a:r>
          </a:p>
          <a:p>
            <a:r>
              <a:rPr lang="zh-CN" altLang="en-US" dirty="0">
                <a:cs typeface="Arial" panose="020B0604020202020204" pitchFamily="34" charset="0"/>
              </a:rPr>
              <a:t>课程作业</a:t>
            </a:r>
            <a:br>
              <a:rPr lang="zh-CN" altLang="en-US" dirty="0">
                <a:cs typeface="Arial" panose="020B0604020202020204" pitchFamily="34" charset="0"/>
              </a:rPr>
            </a:br>
            <a:r>
              <a:rPr lang="zh-CN" altLang="en-US" dirty="0">
                <a:cs typeface="Arial" panose="020B0604020202020204" pitchFamily="34" charset="0"/>
              </a:rPr>
              <a:t>常见问题解答</a:t>
            </a:r>
          </a:p>
          <a:p>
            <a:r>
              <a:rPr lang="zh-CN" altLang="en-US" dirty="0">
                <a:cs typeface="Arial" panose="020B0604020202020204" pitchFamily="34" charset="0"/>
              </a:rPr>
              <a:t>参考文献</a:t>
            </a:r>
            <a:br>
              <a:rPr lang="zh-CN" altLang="en-US" dirty="0">
                <a:cs typeface="Arial" panose="020B0604020202020204" pitchFamily="34" charset="0"/>
              </a:rPr>
            </a:br>
            <a:r>
              <a:rPr lang="zh-CN" altLang="en-US" dirty="0">
                <a:cs typeface="Arial" panose="020B0604020202020204" pitchFamily="34" charset="0"/>
              </a:rPr>
              <a:t>附录</a:t>
            </a:r>
            <a:endParaRPr lang="en-US" dirty="0"/>
          </a:p>
        </p:txBody>
      </p:sp>
      <p:sp>
        <p:nvSpPr>
          <p:cNvPr id="4" name="Slide Number Placeholder 3">
            <a:extLst>
              <a:ext uri="{FF2B5EF4-FFF2-40B4-BE49-F238E27FC236}">
                <a16:creationId xmlns="" xmlns:a16="http://schemas.microsoft.com/office/drawing/2014/main" id="{39366AB2-9FB7-475D-91E5-DDE4A3ADA712}"/>
              </a:ext>
            </a:extLst>
          </p:cNvPr>
          <p:cNvSpPr>
            <a:spLocks noGrp="1"/>
          </p:cNvSpPr>
          <p:nvPr>
            <p:ph type="sldNum" sz="quarter" idx="10"/>
          </p:nvPr>
        </p:nvSpPr>
        <p:spPr/>
        <p:txBody>
          <a:bodyPr/>
          <a:lstStyle/>
          <a:p>
            <a:pPr>
              <a:defRPr/>
            </a:pPr>
            <a:fld id="{3209C3FB-4AD6-4B36-A2A7-63E869CCBCB1}" type="slidenum">
              <a:rPr lang="zh-CN" altLang="en-US" smtClean="0"/>
              <a:t>31</a:t>
            </a:fld>
            <a:endParaRPr lang="en-US" altLang="zh-CN"/>
          </a:p>
        </p:txBody>
      </p:sp>
      <p:pic>
        <p:nvPicPr>
          <p:cNvPr id="5" name="图片 4"/>
          <p:cNvPicPr>
            <a:picLocks noChangeAspect="1"/>
          </p:cNvPicPr>
          <p:nvPr/>
        </p:nvPicPr>
        <p:blipFill>
          <a:blip r:embed="rId2"/>
          <a:stretch>
            <a:fillRect/>
          </a:stretch>
        </p:blipFill>
        <p:spPr>
          <a:xfrm>
            <a:off x="4335275" y="1177680"/>
            <a:ext cx="4258269" cy="2724530"/>
          </a:xfrm>
          <a:prstGeom prst="rect">
            <a:avLst/>
          </a:prstGeom>
        </p:spPr>
      </p:pic>
    </p:spTree>
    <p:extLst>
      <p:ext uri="{BB962C8B-B14F-4D97-AF65-F5344CB8AC3E}">
        <p14:creationId xmlns:p14="http://schemas.microsoft.com/office/powerpoint/2010/main" val="36707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D8E45C-A0FD-4D5D-96BA-620B37219C2C}"/>
              </a:ext>
            </a:extLst>
          </p:cNvPr>
          <p:cNvSpPr>
            <a:spLocks noGrp="1"/>
          </p:cNvSpPr>
          <p:nvPr>
            <p:ph type="title"/>
          </p:nvPr>
        </p:nvSpPr>
        <p:spPr/>
        <p:txBody>
          <a:bodyPr/>
          <a:lstStyle/>
          <a:p>
            <a:r>
              <a:rPr lang="zh-CN" altLang="en-US" sz="2800" i="0" kern="1200" dirty="0">
                <a:solidFill>
                  <a:schemeClr val="tx1"/>
                </a:solidFill>
                <a:effectLst/>
              </a:rPr>
              <a:t>什么是数字孪生</a:t>
            </a:r>
          </a:p>
          <a:p>
            <a:endParaRPr lang="en-US" dirty="0"/>
          </a:p>
        </p:txBody>
      </p:sp>
      <p:sp>
        <p:nvSpPr>
          <p:cNvPr id="3" name="Content Placeholder 2">
            <a:extLst>
              <a:ext uri="{FF2B5EF4-FFF2-40B4-BE49-F238E27FC236}">
                <a16:creationId xmlns="" xmlns:a16="http://schemas.microsoft.com/office/drawing/2014/main" id="{D6BD9BB6-568B-44A5-B510-032273C2B921}"/>
              </a:ext>
            </a:extLst>
          </p:cNvPr>
          <p:cNvSpPr>
            <a:spLocks noGrp="1"/>
          </p:cNvSpPr>
          <p:nvPr>
            <p:ph idx="1"/>
          </p:nvPr>
        </p:nvSpPr>
        <p:spPr/>
        <p:txBody>
          <a:bodyPr/>
          <a:lstStyle/>
          <a:p>
            <a:r>
              <a:rPr lang="zh-CN" altLang="en-US" dirty="0">
                <a:cs typeface="Arial" panose="020B0604020202020204" pitchFamily="34" charset="0"/>
              </a:rPr>
              <a:t>数字孪生是使用物理数据、虚拟数据</a:t>
            </a:r>
            <a:r>
              <a:rPr lang="zh-CN" altLang="en-US" dirty="0" smtClean="0">
                <a:cs typeface="Arial" panose="020B0604020202020204" pitchFamily="34" charset="0"/>
              </a:rPr>
              <a:t>以及它们</a:t>
            </a:r>
            <a:r>
              <a:rPr lang="zh-CN" altLang="en-US" dirty="0">
                <a:cs typeface="Arial" panose="020B0604020202020204" pitchFamily="34" charset="0"/>
              </a:rPr>
              <a:t>之间的交互数据对产品生命周期中所有组件进行的实时映射。</a:t>
            </a:r>
          </a:p>
          <a:p>
            <a:r>
              <a:rPr lang="en-US" altLang="zh-CN" dirty="0">
                <a:cs typeface="Arial" panose="020B0604020202020204" pitchFamily="34" charset="0"/>
              </a:rPr>
              <a:t>"</a:t>
            </a:r>
            <a:r>
              <a:rPr lang="zh-CN" altLang="en-US" dirty="0">
                <a:cs typeface="Arial" panose="020B0604020202020204" pitchFamily="34" charset="0"/>
              </a:rPr>
              <a:t>数字孪生</a:t>
            </a:r>
            <a:r>
              <a:rPr lang="en-US" altLang="zh-CN" dirty="0">
                <a:cs typeface="Arial" panose="020B0604020202020204" pitchFamily="34" charset="0"/>
              </a:rPr>
              <a:t>"</a:t>
            </a:r>
            <a:r>
              <a:rPr lang="zh-CN" altLang="en-US" dirty="0">
                <a:cs typeface="Arial" panose="020B0604020202020204" pitchFamily="34" charset="0"/>
              </a:rPr>
              <a:t>一词由 </a:t>
            </a:r>
            <a:r>
              <a:rPr lang="en-US" altLang="zh-CN" dirty="0">
                <a:cs typeface="Arial" panose="020B0604020202020204" pitchFamily="34" charset="0"/>
              </a:rPr>
              <a:t>Michael Grieves </a:t>
            </a:r>
            <a:r>
              <a:rPr lang="zh-CN" altLang="en-US" dirty="0">
                <a:cs typeface="Arial" panose="020B0604020202020204" pitchFamily="34" charset="0"/>
              </a:rPr>
              <a:t>博士于 </a:t>
            </a:r>
            <a:r>
              <a:rPr lang="en-US" altLang="zh-CN" dirty="0">
                <a:cs typeface="Arial" panose="020B0604020202020204" pitchFamily="34" charset="0"/>
              </a:rPr>
              <a:t>2002 </a:t>
            </a:r>
            <a:r>
              <a:rPr lang="zh-CN" altLang="en-US" dirty="0">
                <a:cs typeface="Arial" panose="020B0604020202020204" pitchFamily="34" charset="0"/>
              </a:rPr>
              <a:t>年创造</a:t>
            </a:r>
            <a:r>
              <a:rPr lang="zh-CN" altLang="en-US" dirty="0" smtClean="0">
                <a:cs typeface="Arial" panose="020B0604020202020204" pitchFamily="34" charset="0"/>
              </a:rPr>
              <a:t>。然而</a:t>
            </a:r>
            <a:r>
              <a:rPr lang="zh-CN" altLang="en-US" dirty="0">
                <a:cs typeface="Arial" panose="020B0604020202020204" pitchFamily="34" charset="0"/>
              </a:rPr>
              <a:t>，在当时，实施这一概念并使其</a:t>
            </a:r>
            <a:r>
              <a:rPr lang="zh-CN" altLang="en-US" dirty="0" smtClean="0">
                <a:cs typeface="Arial" panose="020B0604020202020204" pitchFamily="34" charset="0"/>
              </a:rPr>
              <a:t>普及既</a:t>
            </a:r>
            <a:r>
              <a:rPr lang="zh-CN" altLang="en-US" dirty="0">
                <a:cs typeface="Arial" panose="020B0604020202020204" pitchFamily="34" charset="0"/>
              </a:rPr>
              <a:t>困难又昂贵。</a:t>
            </a:r>
          </a:p>
          <a:p>
            <a:r>
              <a:rPr lang="zh-CN" altLang="en-US" dirty="0">
                <a:cs typeface="Arial" panose="020B0604020202020204" pitchFamily="34" charset="0"/>
              </a:rPr>
              <a:t>这种情况在 </a:t>
            </a:r>
            <a:r>
              <a:rPr lang="en-US" altLang="zh-CN" dirty="0">
                <a:cs typeface="Arial" panose="020B0604020202020204" pitchFamily="34" charset="0"/>
              </a:rPr>
              <a:t>2010 </a:t>
            </a:r>
            <a:r>
              <a:rPr lang="zh-CN" altLang="en-US" dirty="0">
                <a:cs typeface="Arial" panose="020B0604020202020204" pitchFamily="34" charset="0"/>
              </a:rPr>
              <a:t>年代发生了变化，</a:t>
            </a:r>
            <a:r>
              <a:rPr lang="zh-CN" altLang="en-US" dirty="0" smtClean="0">
                <a:cs typeface="Arial" panose="020B0604020202020204" pitchFamily="34" charset="0"/>
              </a:rPr>
              <a:t>随着物</a:t>
            </a:r>
            <a:r>
              <a:rPr lang="zh-CN" altLang="en-US" dirty="0">
                <a:cs typeface="Arial" panose="020B0604020202020204" pitchFamily="34" charset="0"/>
              </a:rPr>
              <a:t>联网、人工智能、大数据和云计算的发展</a:t>
            </a:r>
            <a:endParaRPr lang="en-US" dirty="0"/>
          </a:p>
        </p:txBody>
      </p:sp>
      <p:sp>
        <p:nvSpPr>
          <p:cNvPr id="4" name="Slide Number Placeholder 3">
            <a:extLst>
              <a:ext uri="{FF2B5EF4-FFF2-40B4-BE49-F238E27FC236}">
                <a16:creationId xmlns="" xmlns:a16="http://schemas.microsoft.com/office/drawing/2014/main" id="{DD340A62-45ED-45E0-9207-4EDE01CD72EB}"/>
              </a:ext>
            </a:extLst>
          </p:cNvPr>
          <p:cNvSpPr>
            <a:spLocks noGrp="1"/>
          </p:cNvSpPr>
          <p:nvPr>
            <p:ph type="sldNum" sz="quarter" idx="10"/>
          </p:nvPr>
        </p:nvSpPr>
        <p:spPr/>
        <p:txBody>
          <a:bodyPr/>
          <a:lstStyle/>
          <a:p>
            <a:pPr>
              <a:defRPr/>
            </a:pPr>
            <a:fld id="{3209C3FB-4AD6-4B36-A2A7-63E869CCBCB1}" type="slidenum">
              <a:rPr lang="zh-CN" altLang="en-US" smtClean="0"/>
              <a:t>32</a:t>
            </a:fld>
            <a:endParaRPr lang="en-US" altLang="zh-CN"/>
          </a:p>
        </p:txBody>
      </p:sp>
    </p:spTree>
    <p:extLst>
      <p:ext uri="{BB962C8B-B14F-4D97-AF65-F5344CB8AC3E}">
        <p14:creationId xmlns:p14="http://schemas.microsoft.com/office/powerpoint/2010/main" val="333942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AF90EC-9796-48F3-9675-414D39FA410D}"/>
              </a:ext>
            </a:extLst>
          </p:cNvPr>
          <p:cNvSpPr>
            <a:spLocks noGrp="1"/>
          </p:cNvSpPr>
          <p:nvPr>
            <p:ph type="title"/>
          </p:nvPr>
        </p:nvSpPr>
        <p:spPr/>
        <p:txBody>
          <a:bodyPr/>
          <a:lstStyle/>
          <a:p>
            <a:r>
              <a:rPr lang="zh-CN" altLang="en-US" sz="2800" i="0" kern="1200" dirty="0">
                <a:solidFill>
                  <a:schemeClr val="tx1"/>
                </a:solidFill>
                <a:effectLst/>
                <a:latin typeface="Calibri" panose="020F0502020204030204" pitchFamily="34" charset="0"/>
                <a:ea typeface="+mj-ea"/>
                <a:cs typeface="Arial" panose="020B0604020202020204" pitchFamily="34" charset="0"/>
              </a:rPr>
              <a:t>它是如何工作</a:t>
            </a:r>
            <a:r>
              <a:rPr lang="zh-CN" altLang="en-US" sz="2800" i="0" kern="1200" dirty="0" smtClean="0">
                <a:solidFill>
                  <a:schemeClr val="tx1"/>
                </a:solidFill>
                <a:effectLst/>
                <a:latin typeface="Calibri" panose="020F0502020204030204" pitchFamily="34" charset="0"/>
                <a:ea typeface="+mj-ea"/>
                <a:cs typeface="Arial" panose="020B0604020202020204" pitchFamily="34" charset="0"/>
              </a:rPr>
              <a:t>的</a:t>
            </a:r>
            <a:endParaRPr lang="zh-CN" altLang="en-US" sz="280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0C77C7A6-8890-40B2-8806-A3C5D4FEA5DF}"/>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F8C003F1-333A-4539-8AF0-D493DD158577}"/>
              </a:ext>
            </a:extLst>
          </p:cNvPr>
          <p:cNvSpPr>
            <a:spLocks noGrp="1"/>
          </p:cNvSpPr>
          <p:nvPr>
            <p:ph type="sldNum" sz="quarter" idx="10"/>
          </p:nvPr>
        </p:nvSpPr>
        <p:spPr/>
        <p:txBody>
          <a:bodyPr/>
          <a:lstStyle/>
          <a:p>
            <a:pPr>
              <a:defRPr/>
            </a:pPr>
            <a:fld id="{3209C3FB-4AD6-4B36-A2A7-63E869CCBCB1}" type="slidenum">
              <a:rPr lang="zh-CN" altLang="en-US" smtClean="0"/>
              <a:t>33</a:t>
            </a:fld>
            <a:endParaRPr lang="en-US" altLang="zh-CN"/>
          </a:p>
        </p:txBody>
      </p:sp>
      <p:pic>
        <p:nvPicPr>
          <p:cNvPr id="5" name="图片 4"/>
          <p:cNvPicPr>
            <a:picLocks noChangeAspect="1"/>
          </p:cNvPicPr>
          <p:nvPr/>
        </p:nvPicPr>
        <p:blipFill>
          <a:blip r:embed="rId2"/>
          <a:stretch>
            <a:fillRect/>
          </a:stretch>
        </p:blipFill>
        <p:spPr>
          <a:xfrm>
            <a:off x="601630" y="903577"/>
            <a:ext cx="8135485" cy="4001058"/>
          </a:xfrm>
          <a:prstGeom prst="rect">
            <a:avLst/>
          </a:prstGeom>
        </p:spPr>
      </p:pic>
    </p:spTree>
    <p:extLst>
      <p:ext uri="{BB962C8B-B14F-4D97-AF65-F5344CB8AC3E}">
        <p14:creationId xmlns:p14="http://schemas.microsoft.com/office/powerpoint/2010/main" val="170042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BC49DD-3C4C-4318-8F95-B90AA80023D9}"/>
              </a:ext>
            </a:extLst>
          </p:cNvPr>
          <p:cNvSpPr>
            <a:spLocks noGrp="1"/>
          </p:cNvSpPr>
          <p:nvPr>
            <p:ph type="title"/>
          </p:nvPr>
        </p:nvSpPr>
        <p:spPr/>
        <p:txBody>
          <a:bodyPr/>
          <a:lstStyle/>
          <a:p>
            <a:r>
              <a:rPr lang="zh-CN" altLang="en-US" sz="2800" i="0" kern="1200" dirty="0">
                <a:solidFill>
                  <a:schemeClr val="tx1"/>
                </a:solidFill>
                <a:effectLst/>
              </a:rPr>
              <a:t>它是如何工作的</a:t>
            </a:r>
          </a:p>
          <a:p>
            <a:endParaRPr lang="en-US" dirty="0"/>
          </a:p>
        </p:txBody>
      </p:sp>
      <p:sp>
        <p:nvSpPr>
          <p:cNvPr id="3" name="Content Placeholder 2">
            <a:extLst>
              <a:ext uri="{FF2B5EF4-FFF2-40B4-BE49-F238E27FC236}">
                <a16:creationId xmlns="" xmlns:a16="http://schemas.microsoft.com/office/drawing/2014/main" id="{48D89A0C-E2DE-4B95-9545-BF8ECF219C28}"/>
              </a:ext>
            </a:extLst>
          </p:cNvPr>
          <p:cNvSpPr>
            <a:spLocks noGrp="1"/>
          </p:cNvSpPr>
          <p:nvPr>
            <p:ph idx="1"/>
          </p:nvPr>
        </p:nvSpPr>
        <p:spPr/>
        <p:txBody>
          <a:bodyPr/>
          <a:lstStyle/>
          <a:p>
            <a:r>
              <a:rPr lang="en-US" altLang="zh-CN" dirty="0">
                <a:cs typeface="Arial" panose="020B0604020202020204" pitchFamily="34" charset="0"/>
              </a:rPr>
              <a:t>A </a:t>
            </a:r>
            <a:r>
              <a:rPr lang="zh-CN" altLang="en-US" dirty="0">
                <a:cs typeface="Arial" panose="020B0604020202020204" pitchFamily="34" charset="0"/>
              </a:rPr>
              <a:t>使用传感器收集状态、工作条件和位置的实时数据的智能组件被集成到物理项目中。</a:t>
            </a:r>
          </a:p>
          <a:p>
            <a:r>
              <a:rPr lang="en-US" altLang="zh-CN" dirty="0">
                <a:cs typeface="Arial" panose="020B0604020202020204" pitchFamily="34" charset="0"/>
              </a:rPr>
              <a:t>B </a:t>
            </a:r>
            <a:r>
              <a:rPr lang="zh-CN" altLang="en-US" dirty="0">
                <a:cs typeface="Arial" panose="020B0604020202020204" pitchFamily="34" charset="0"/>
              </a:rPr>
              <a:t>这些组件连接到基于云的系统，该系统接收并处理传感器监测的所有数据。此条目根据业务和其他上下文数据进行分析</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en-US" altLang="zh-CN" dirty="0">
                <a:cs typeface="Arial" panose="020B0604020202020204" pitchFamily="34" charset="0"/>
              </a:rPr>
              <a:t>C </a:t>
            </a:r>
            <a:r>
              <a:rPr lang="zh-CN" altLang="en-US" dirty="0">
                <a:cs typeface="Arial" panose="020B0604020202020204" pitchFamily="34" charset="0"/>
              </a:rPr>
              <a:t>在虚拟环境中吸取经验教训并发现机会，这些经验教训和机会可以应用到物理世界</a:t>
            </a:r>
            <a:r>
              <a:rPr lang="zh-CN" altLang="en-US" dirty="0" smtClean="0">
                <a:cs typeface="Arial" panose="020B0604020202020204" pitchFamily="34" charset="0"/>
              </a:rPr>
              <a:t>。数字</a:t>
            </a:r>
            <a:r>
              <a:rPr lang="zh-CN" altLang="en-US" dirty="0">
                <a:cs typeface="Arial" panose="020B0604020202020204" pitchFamily="34" charset="0"/>
              </a:rPr>
              <a:t>孪生也可以被描述为真实产品、过程或服务的虚拟模型，可以对其进行监控、分析和改进</a:t>
            </a:r>
            <a:r>
              <a:rPr lang="zh-CN" altLang="en-US" dirty="0" smtClean="0">
                <a:cs typeface="Arial" panose="020B0604020202020204" pitchFamily="34" charset="0"/>
              </a:rPr>
              <a:t>。该</a:t>
            </a:r>
            <a:r>
              <a:rPr lang="zh-CN" altLang="en-US" dirty="0">
                <a:cs typeface="Arial" panose="020B0604020202020204" pitchFamily="34" charset="0"/>
              </a:rPr>
              <a:t>模型使用计算机辅助工程创建，并与物联网、机器学习和大数据分析集成</a:t>
            </a:r>
            <a:r>
              <a:rPr lang="zh-CN" altLang="en-US" dirty="0" smtClean="0">
                <a:cs typeface="Arial" panose="020B0604020202020204" pitchFamily="34" charset="0"/>
              </a:rPr>
              <a:t>。</a:t>
            </a:r>
            <a:endParaRPr lang="en-US" altLang="zh-CN" dirty="0" smtClean="0">
              <a:cs typeface="Arial" panose="020B0604020202020204" pitchFamily="34" charset="0"/>
            </a:endParaRPr>
          </a:p>
          <a:p>
            <a:r>
              <a:rPr lang="en-US" altLang="zh-CN" dirty="0">
                <a:cs typeface="Arial" panose="020B0604020202020204" pitchFamily="34" charset="0"/>
              </a:rPr>
              <a:t>D </a:t>
            </a:r>
            <a:r>
              <a:rPr lang="zh-CN" altLang="en-US" dirty="0">
                <a:cs typeface="Arial" panose="020B0604020202020204" pitchFamily="34" charset="0"/>
              </a:rPr>
              <a:t>它是一个</a:t>
            </a:r>
            <a:r>
              <a:rPr lang="en-US" altLang="zh-CN" dirty="0">
                <a:cs typeface="Arial" panose="020B0604020202020204" pitchFamily="34" charset="0"/>
              </a:rPr>
              <a:t>"</a:t>
            </a:r>
            <a:r>
              <a:rPr lang="zh-CN" altLang="en-US" dirty="0">
                <a:cs typeface="Arial" panose="020B0604020202020204" pitchFamily="34" charset="0"/>
              </a:rPr>
              <a:t>活的</a:t>
            </a:r>
            <a:r>
              <a:rPr lang="en-US" altLang="zh-CN" dirty="0">
                <a:cs typeface="Arial" panose="020B0604020202020204" pitchFamily="34" charset="0"/>
              </a:rPr>
              <a:t>"</a:t>
            </a:r>
            <a:r>
              <a:rPr lang="zh-CN" altLang="en-US" dirty="0">
                <a:cs typeface="Arial" panose="020B0604020202020204" pitchFamily="34" charset="0"/>
              </a:rPr>
              <a:t>动态对象的虚拟原型，这意味着只要其物理孪生体发生变化，它就会更新</a:t>
            </a:r>
            <a:r>
              <a:rPr lang="zh-CN" altLang="en-US" dirty="0" smtClean="0">
                <a:cs typeface="Arial" panose="020B0604020202020204" pitchFamily="34" charset="0"/>
              </a:rPr>
              <a:t>。</a:t>
            </a:r>
            <a:r>
              <a:rPr lang="zh-CN" altLang="en-US" i="1" dirty="0" smtClean="0">
                <a:cs typeface="Arial" panose="020B0604020202020204" pitchFamily="34" charset="0"/>
              </a:rPr>
              <a:t>它</a:t>
            </a:r>
            <a:r>
              <a:rPr lang="zh-CN" altLang="en-US" i="1" dirty="0">
                <a:cs typeface="Arial" panose="020B0604020202020204" pitchFamily="34" charset="0"/>
              </a:rPr>
              <a:t>还能够学习，吸收人员、机器及其存在环境的知识。</a:t>
            </a:r>
            <a:r>
              <a:rPr lang="zh-CN" altLang="en-US" dirty="0">
                <a:cs typeface="Arial" panose="020B0604020202020204" pitchFamily="34" charset="0"/>
              </a:rPr>
              <a:t/>
            </a:r>
            <a:br>
              <a:rPr lang="zh-CN" altLang="en-US" dirty="0">
                <a:cs typeface="Arial" panose="020B0604020202020204" pitchFamily="34" charset="0"/>
              </a:rPr>
            </a:br>
            <a:r>
              <a:rPr lang="en-US" altLang="zh-CN" i="1" dirty="0">
                <a:cs typeface="Arial" panose="020B0604020202020204" pitchFamily="34" charset="0"/>
              </a:rPr>
              <a:t>(</a:t>
            </a:r>
            <a:r>
              <a:rPr lang="zh-CN" altLang="en-US" i="1" dirty="0">
                <a:cs typeface="Arial" panose="020B0604020202020204" pitchFamily="34" charset="0"/>
              </a:rPr>
              <a:t>人工智能</a:t>
            </a:r>
            <a:r>
              <a:rPr lang="en-US" altLang="zh-CN" i="1" dirty="0">
                <a:cs typeface="Arial" panose="020B0604020202020204" pitchFamily="34" charset="0"/>
              </a:rPr>
              <a:t>/</a:t>
            </a:r>
            <a:r>
              <a:rPr lang="zh-CN" altLang="en-US" i="1" dirty="0">
                <a:cs typeface="Arial" panose="020B0604020202020204" pitchFamily="34" charset="0"/>
              </a:rPr>
              <a:t>人在回路的</a:t>
            </a:r>
            <a:r>
              <a:rPr lang="en-US" altLang="zh-CN" i="1" dirty="0">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753922BE-7AD0-4480-890B-76632AACBE17}"/>
              </a:ext>
            </a:extLst>
          </p:cNvPr>
          <p:cNvSpPr>
            <a:spLocks noGrp="1"/>
          </p:cNvSpPr>
          <p:nvPr>
            <p:ph type="sldNum" sz="quarter" idx="10"/>
          </p:nvPr>
        </p:nvSpPr>
        <p:spPr/>
        <p:txBody>
          <a:bodyPr/>
          <a:lstStyle/>
          <a:p>
            <a:pPr>
              <a:defRPr/>
            </a:pPr>
            <a:fld id="{3209C3FB-4AD6-4B36-A2A7-63E869CCBCB1}" type="slidenum">
              <a:rPr lang="zh-CN" altLang="en-US" smtClean="0"/>
              <a:t>34</a:t>
            </a:fld>
            <a:endParaRPr lang="en-US" altLang="zh-CN"/>
          </a:p>
        </p:txBody>
      </p:sp>
    </p:spTree>
    <p:extLst>
      <p:ext uri="{BB962C8B-B14F-4D97-AF65-F5344CB8AC3E}">
        <p14:creationId xmlns:p14="http://schemas.microsoft.com/office/powerpoint/2010/main" val="354105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BC9547-FC74-49ED-ACE7-D60195526EF8}"/>
              </a:ext>
            </a:extLst>
          </p:cNvPr>
          <p:cNvSpPr>
            <a:spLocks noGrp="1"/>
          </p:cNvSpPr>
          <p:nvPr>
            <p:ph type="title"/>
          </p:nvPr>
        </p:nvSpPr>
        <p:spPr/>
        <p:txBody>
          <a:bodyPr/>
          <a:lstStyle/>
          <a:p>
            <a:r>
              <a:rPr lang="zh-CN" altLang="en-US" sz="2800" i="0" kern="1200" dirty="0">
                <a:solidFill>
                  <a:schemeClr val="tx1"/>
                </a:solidFill>
                <a:effectLst/>
              </a:rPr>
              <a:t>数字孪生的三个要求</a:t>
            </a:r>
          </a:p>
          <a:p>
            <a:endParaRPr lang="en-US" dirty="0"/>
          </a:p>
        </p:txBody>
      </p:sp>
      <p:sp>
        <p:nvSpPr>
          <p:cNvPr id="3" name="Content Placeholder 2">
            <a:extLst>
              <a:ext uri="{FF2B5EF4-FFF2-40B4-BE49-F238E27FC236}">
                <a16:creationId xmlns="" xmlns:a16="http://schemas.microsoft.com/office/drawing/2014/main" id="{48C72B35-A02E-47D5-B22E-1165FC1D5AAC}"/>
              </a:ext>
            </a:extLst>
          </p:cNvPr>
          <p:cNvSpPr>
            <a:spLocks noGrp="1"/>
          </p:cNvSpPr>
          <p:nvPr>
            <p:ph idx="1"/>
          </p:nvPr>
        </p:nvSpPr>
        <p:spPr/>
        <p:txBody>
          <a:bodyPr/>
          <a:lstStyle/>
          <a:p>
            <a:r>
              <a:rPr lang="zh-CN" altLang="en-US" dirty="0">
                <a:cs typeface="Arial" panose="020B0604020202020204" pitchFamily="34" charset="0"/>
              </a:rPr>
              <a:t>具有与原始对象相同的外观</a:t>
            </a:r>
            <a:r>
              <a:rPr lang="zh-CN" altLang="en-US" dirty="0" smtClean="0">
                <a:cs typeface="Arial" panose="020B0604020202020204" pitchFamily="34" charset="0"/>
              </a:rPr>
              <a:t>，包括</a:t>
            </a:r>
            <a:r>
              <a:rPr lang="zh-CN" altLang="en-US" dirty="0">
                <a:cs typeface="Arial" panose="020B0604020202020204" pitchFamily="34" charset="0"/>
              </a:rPr>
              <a:t>所有微小细节。</a:t>
            </a:r>
          </a:p>
          <a:p>
            <a:r>
              <a:rPr lang="zh-CN" altLang="en-US" dirty="0">
                <a:cs typeface="Arial" panose="020B0604020202020204" pitchFamily="34" charset="0"/>
              </a:rPr>
              <a:t>在操作过程中行为方式与原始对象相同。</a:t>
            </a:r>
          </a:p>
          <a:p>
            <a:r>
              <a:rPr lang="zh-CN" altLang="en-US" dirty="0">
                <a:cs typeface="Arial" panose="020B0604020202020204" pitchFamily="34" charset="0"/>
              </a:rPr>
              <a:t>分析有关原始对象</a:t>
            </a:r>
            <a:r>
              <a:rPr lang="zh-CN" altLang="en-US" dirty="0" smtClean="0">
                <a:cs typeface="Arial" panose="020B0604020202020204" pitchFamily="34" charset="0"/>
              </a:rPr>
              <a:t>优缺点的</a:t>
            </a:r>
            <a:r>
              <a:rPr lang="zh-CN" altLang="en-US" dirty="0">
                <a:cs typeface="Arial" panose="020B0604020202020204" pitchFamily="34" charset="0"/>
              </a:rPr>
              <a:t>信息，预测可能出现的问题，并</a:t>
            </a:r>
            <a:r>
              <a:rPr lang="zh-CN" altLang="en-US" dirty="0" smtClean="0">
                <a:cs typeface="Arial" panose="020B0604020202020204" pitchFamily="34" charset="0"/>
              </a:rPr>
              <a:t>提出解决</a:t>
            </a:r>
            <a:r>
              <a:rPr lang="zh-CN" altLang="en-US" dirty="0">
                <a:cs typeface="Arial" panose="020B0604020202020204" pitchFamily="34" charset="0"/>
              </a:rPr>
              <a:t>方案。</a:t>
            </a:r>
            <a:endParaRPr lang="en-US" dirty="0"/>
          </a:p>
        </p:txBody>
      </p:sp>
      <p:sp>
        <p:nvSpPr>
          <p:cNvPr id="4" name="Slide Number Placeholder 3">
            <a:extLst>
              <a:ext uri="{FF2B5EF4-FFF2-40B4-BE49-F238E27FC236}">
                <a16:creationId xmlns="" xmlns:a16="http://schemas.microsoft.com/office/drawing/2014/main" id="{D68DF352-E198-45C7-9720-DC70C4F5347B}"/>
              </a:ext>
            </a:extLst>
          </p:cNvPr>
          <p:cNvSpPr>
            <a:spLocks noGrp="1"/>
          </p:cNvSpPr>
          <p:nvPr>
            <p:ph type="sldNum" sz="quarter" idx="10"/>
          </p:nvPr>
        </p:nvSpPr>
        <p:spPr/>
        <p:txBody>
          <a:bodyPr/>
          <a:lstStyle/>
          <a:p>
            <a:pPr>
              <a:defRPr/>
            </a:pPr>
            <a:fld id="{3209C3FB-4AD6-4B36-A2A7-63E869CCBCB1}" type="slidenum">
              <a:rPr lang="zh-CN" altLang="en-US" smtClean="0"/>
              <a:t>35</a:t>
            </a:fld>
            <a:endParaRPr lang="en-US" altLang="zh-CN"/>
          </a:p>
        </p:txBody>
      </p:sp>
      <p:pic>
        <p:nvPicPr>
          <p:cNvPr id="5" name="图片 4"/>
          <p:cNvPicPr>
            <a:picLocks noChangeAspect="1"/>
          </p:cNvPicPr>
          <p:nvPr/>
        </p:nvPicPr>
        <p:blipFill>
          <a:blip r:embed="rId2"/>
          <a:stretch>
            <a:fillRect/>
          </a:stretch>
        </p:blipFill>
        <p:spPr>
          <a:xfrm>
            <a:off x="618611" y="2522491"/>
            <a:ext cx="7954485" cy="2038635"/>
          </a:xfrm>
          <a:prstGeom prst="rect">
            <a:avLst/>
          </a:prstGeom>
        </p:spPr>
      </p:pic>
    </p:spTree>
    <p:extLst>
      <p:ext uri="{BB962C8B-B14F-4D97-AF65-F5344CB8AC3E}">
        <p14:creationId xmlns:p14="http://schemas.microsoft.com/office/powerpoint/2010/main" val="277333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87225-C20B-42FB-A1B4-ADC0F5966CAE}"/>
              </a:ext>
            </a:extLst>
          </p:cNvPr>
          <p:cNvSpPr>
            <a:spLocks noGrp="1"/>
          </p:cNvSpPr>
          <p:nvPr>
            <p:ph type="title"/>
          </p:nvPr>
        </p:nvSpPr>
        <p:spPr/>
        <p:txBody>
          <a:bodyPr/>
          <a:lstStyle/>
          <a:p>
            <a:r>
              <a:rPr lang="zh-CN" altLang="en-US" sz="2800" i="0" kern="1200" dirty="0">
                <a:solidFill>
                  <a:schemeClr val="tx1"/>
                </a:solidFill>
                <a:effectLst/>
              </a:rPr>
              <a:t>数字孪生的类型 </a:t>
            </a:r>
            <a:r>
              <a:rPr lang="en-US" altLang="zh-CN" sz="2800" i="0" kern="1200" dirty="0">
                <a:solidFill>
                  <a:schemeClr val="tx1"/>
                </a:solidFill>
                <a:effectLst/>
              </a:rPr>
              <a:t>[2]</a:t>
            </a:r>
          </a:p>
          <a:p>
            <a:endParaRPr lang="en-US" dirty="0"/>
          </a:p>
        </p:txBody>
      </p:sp>
      <p:sp>
        <p:nvSpPr>
          <p:cNvPr id="3" name="Content Placeholder 2">
            <a:extLst>
              <a:ext uri="{FF2B5EF4-FFF2-40B4-BE49-F238E27FC236}">
                <a16:creationId xmlns="" xmlns:a16="http://schemas.microsoft.com/office/drawing/2014/main" id="{269FB635-79D0-4AA1-B9A8-E8FEAA5A806E}"/>
              </a:ext>
            </a:extLst>
          </p:cNvPr>
          <p:cNvSpPr>
            <a:spLocks noGrp="1"/>
          </p:cNvSpPr>
          <p:nvPr>
            <p:ph idx="1"/>
          </p:nvPr>
        </p:nvSpPr>
        <p:spPr/>
        <p:txBody>
          <a:bodyPr/>
          <a:lstStyle/>
          <a:p>
            <a:r>
              <a:rPr lang="zh-CN" altLang="en-US" sz="2800" dirty="0">
                <a:cs typeface="Arial" panose="020B0604020202020204" pitchFamily="34" charset="0"/>
              </a:rPr>
              <a:t>产品孪生</a:t>
            </a:r>
          </a:p>
          <a:p>
            <a:pPr lvl="1"/>
            <a:r>
              <a:rPr lang="zh-CN" altLang="en-US" dirty="0"/>
              <a:t>组件孪生 </a:t>
            </a:r>
            <a:r>
              <a:rPr lang="en-US" altLang="zh-CN" dirty="0"/>
              <a:t>/ </a:t>
            </a:r>
            <a:r>
              <a:rPr lang="zh-CN" altLang="en-US" dirty="0"/>
              <a:t>部件孪生</a:t>
            </a:r>
          </a:p>
          <a:p>
            <a:pPr lvl="1"/>
            <a:r>
              <a:rPr lang="zh-CN" altLang="en-US" dirty="0"/>
              <a:t>资产孪生</a:t>
            </a:r>
          </a:p>
          <a:p>
            <a:r>
              <a:rPr lang="zh-CN" altLang="en-US" sz="2800" dirty="0">
                <a:cs typeface="Arial" panose="020B0604020202020204" pitchFamily="34" charset="0"/>
              </a:rPr>
              <a:t>过程孪生</a:t>
            </a:r>
          </a:p>
          <a:p>
            <a:r>
              <a:rPr lang="zh-CN" altLang="en-US" sz="2800" dirty="0">
                <a:cs typeface="Arial" panose="020B0604020202020204" pitchFamily="34" charset="0"/>
              </a:rPr>
              <a:t>系统孪生</a:t>
            </a:r>
            <a:endParaRPr lang="en-US" dirty="0"/>
          </a:p>
        </p:txBody>
      </p:sp>
      <p:sp>
        <p:nvSpPr>
          <p:cNvPr id="4" name="Slide Number Placeholder 3">
            <a:extLst>
              <a:ext uri="{FF2B5EF4-FFF2-40B4-BE49-F238E27FC236}">
                <a16:creationId xmlns="" xmlns:a16="http://schemas.microsoft.com/office/drawing/2014/main" id="{026368FD-75AB-4FDE-B6E0-AAF7F01C0375}"/>
              </a:ext>
            </a:extLst>
          </p:cNvPr>
          <p:cNvSpPr>
            <a:spLocks noGrp="1"/>
          </p:cNvSpPr>
          <p:nvPr>
            <p:ph type="sldNum" sz="quarter" idx="10"/>
          </p:nvPr>
        </p:nvSpPr>
        <p:spPr/>
        <p:txBody>
          <a:bodyPr/>
          <a:lstStyle/>
          <a:p>
            <a:pPr>
              <a:defRPr/>
            </a:pPr>
            <a:fld id="{3209C3FB-4AD6-4B36-A2A7-63E869CCBCB1}" type="slidenum">
              <a:rPr lang="zh-CN" altLang="en-US" smtClean="0"/>
              <a:t>36</a:t>
            </a:fld>
            <a:endParaRPr lang="en-US" altLang="zh-CN"/>
          </a:p>
        </p:txBody>
      </p:sp>
    </p:spTree>
    <p:extLst>
      <p:ext uri="{BB962C8B-B14F-4D97-AF65-F5344CB8AC3E}">
        <p14:creationId xmlns:p14="http://schemas.microsoft.com/office/powerpoint/2010/main" val="292446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C6DBD7-7B24-45B9-92BE-4A1C2802D97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产品孪生</a:t>
            </a:r>
          </a:p>
          <a:p>
            <a:endParaRPr lang="en-US" dirty="0"/>
          </a:p>
        </p:txBody>
      </p:sp>
      <p:sp>
        <p:nvSpPr>
          <p:cNvPr id="3" name="Content Placeholder 2">
            <a:extLst>
              <a:ext uri="{FF2B5EF4-FFF2-40B4-BE49-F238E27FC236}">
                <a16:creationId xmlns="" xmlns:a16="http://schemas.microsoft.com/office/drawing/2014/main" id="{4D3A385A-45F4-45AE-9277-BECC4E64DA09}"/>
              </a:ext>
            </a:extLst>
          </p:cNvPr>
          <p:cNvSpPr>
            <a:spLocks noGrp="1"/>
          </p:cNvSpPr>
          <p:nvPr>
            <p:ph idx="1"/>
          </p:nvPr>
        </p:nvSpPr>
        <p:spPr/>
        <p:txBody>
          <a:bodyPr/>
          <a:lstStyle/>
          <a:p>
            <a:r>
              <a:rPr lang="zh-CN" altLang="en-US" dirty="0">
                <a:cs typeface="Arial" panose="020B0604020202020204" pitchFamily="34" charset="0"/>
              </a:rPr>
              <a:t>制造商在建立生产线之前很久就使用特定产品的虚拟原型来</a:t>
            </a:r>
            <a:r>
              <a:rPr lang="zh-CN" altLang="en-US" b="1" dirty="0">
                <a:cs typeface="Arial" panose="020B0604020202020204" pitchFamily="34" charset="0"/>
              </a:rPr>
              <a:t>分析</a:t>
            </a:r>
            <a:r>
              <a:rPr lang="zh-CN" altLang="en-US" dirty="0">
                <a:cs typeface="Arial" panose="020B0604020202020204" pitchFamily="34" charset="0"/>
              </a:rPr>
              <a:t>它将在</a:t>
            </a:r>
            <a:r>
              <a:rPr lang="zh-CN" altLang="en-US" b="1" dirty="0">
                <a:cs typeface="Arial" panose="020B0604020202020204" pitchFamily="34" charset="0"/>
              </a:rPr>
              <a:t>不同条件下如何执行</a:t>
            </a:r>
            <a:r>
              <a:rPr lang="zh-CN" altLang="en-US" dirty="0">
                <a:cs typeface="Arial" panose="020B0604020202020204" pitchFamily="34" charset="0"/>
              </a:rPr>
              <a:t>以及</a:t>
            </a:r>
            <a:r>
              <a:rPr lang="zh-CN" altLang="en-US" b="1" dirty="0">
                <a:cs typeface="Arial" panose="020B0604020202020204" pitchFamily="34" charset="0"/>
              </a:rPr>
              <a:t>可能出现什么问题</a:t>
            </a:r>
            <a:r>
              <a:rPr lang="zh-CN" altLang="en-US" dirty="0">
                <a:cs typeface="Arial" panose="020B0604020202020204" pitchFamily="34" charset="0"/>
              </a:rPr>
              <a:t>。</a:t>
            </a:r>
          </a:p>
          <a:p>
            <a:r>
              <a:rPr lang="zh-CN" altLang="en-US" dirty="0">
                <a:cs typeface="Arial" panose="020B0604020202020204" pitchFamily="34" charset="0"/>
              </a:rPr>
              <a:t>这允许您进行必要的</a:t>
            </a:r>
            <a:r>
              <a:rPr lang="zh-CN" altLang="en-US" b="1" dirty="0">
                <a:cs typeface="Arial" panose="020B0604020202020204" pitchFamily="34" charset="0"/>
              </a:rPr>
              <a:t>调整</a:t>
            </a:r>
            <a:r>
              <a:rPr lang="zh-CN" altLang="en-US" dirty="0">
                <a:cs typeface="Arial" panose="020B0604020202020204" pitchFamily="34" charset="0"/>
              </a:rPr>
              <a:t>并创建</a:t>
            </a:r>
            <a:r>
              <a:rPr lang="zh-CN" altLang="en-US" b="1" dirty="0">
                <a:cs typeface="Arial" panose="020B0604020202020204" pitchFamily="34" charset="0"/>
              </a:rPr>
              <a:t>更高效的设计</a:t>
            </a:r>
            <a:r>
              <a:rPr lang="zh-CN" altLang="en-US" dirty="0">
                <a:cs typeface="Arial" panose="020B0604020202020204" pitchFamily="34" charset="0"/>
              </a:rPr>
              <a:t>。因此，产品的数字孪生有助于降低生产成本和</a:t>
            </a:r>
            <a:r>
              <a:rPr lang="zh-CN" altLang="en-US" b="1" dirty="0">
                <a:cs typeface="Arial" panose="020B0604020202020204" pitchFamily="34" charset="0"/>
              </a:rPr>
              <a:t>上市时间</a:t>
            </a:r>
            <a:r>
              <a:rPr lang="zh-CN" altLang="en-US" dirty="0">
                <a:cs typeface="Arial" panose="020B0604020202020204" pitchFamily="34" charset="0"/>
              </a:rPr>
              <a:t>，同时提高</a:t>
            </a:r>
            <a:r>
              <a:rPr lang="zh-CN" altLang="en-US" b="1" dirty="0">
                <a:cs typeface="Arial" panose="020B0604020202020204" pitchFamily="34" charset="0"/>
              </a:rPr>
              <a:t>质量</a:t>
            </a:r>
            <a:r>
              <a:rPr lang="zh-CN" altLang="en-US" dirty="0">
                <a:cs typeface="Arial" panose="020B0604020202020204" pitchFamily="34" charset="0"/>
              </a:rPr>
              <a:t>。</a:t>
            </a:r>
          </a:p>
          <a:p>
            <a:r>
              <a:rPr lang="zh-CN" altLang="en-US" dirty="0">
                <a:cs typeface="Arial" panose="020B0604020202020204" pitchFamily="34" charset="0"/>
              </a:rPr>
              <a:t>产品孪生也可用于</a:t>
            </a:r>
            <a:r>
              <a:rPr lang="zh-CN" altLang="en-US" b="1" dirty="0">
                <a:cs typeface="Arial" panose="020B0604020202020204" pitchFamily="34" charset="0"/>
              </a:rPr>
              <a:t>控制</a:t>
            </a:r>
            <a:r>
              <a:rPr lang="zh-CN" altLang="en-US" dirty="0">
                <a:cs typeface="Arial" panose="020B0604020202020204" pitchFamily="34" charset="0"/>
              </a:rPr>
              <a:t>产品在</a:t>
            </a:r>
            <a:r>
              <a:rPr lang="zh-CN" altLang="en-US" b="1" dirty="0">
                <a:cs typeface="Arial" panose="020B0604020202020204" pitchFamily="34" charset="0"/>
              </a:rPr>
              <a:t>物理世界</a:t>
            </a:r>
            <a:r>
              <a:rPr lang="zh-CN" altLang="en-US" dirty="0">
                <a:cs typeface="Arial" panose="020B0604020202020204" pitchFamily="34" charset="0"/>
              </a:rPr>
              <a:t>中的性能。</a:t>
            </a:r>
            <a:endParaRPr lang="en-US" dirty="0"/>
          </a:p>
        </p:txBody>
      </p:sp>
      <p:sp>
        <p:nvSpPr>
          <p:cNvPr id="4" name="Slide Number Placeholder 3">
            <a:extLst>
              <a:ext uri="{FF2B5EF4-FFF2-40B4-BE49-F238E27FC236}">
                <a16:creationId xmlns="" xmlns:a16="http://schemas.microsoft.com/office/drawing/2014/main" id="{6456BD72-4D3F-4C4D-9EA5-ED94300D6823}"/>
              </a:ext>
            </a:extLst>
          </p:cNvPr>
          <p:cNvSpPr>
            <a:spLocks noGrp="1"/>
          </p:cNvSpPr>
          <p:nvPr>
            <p:ph type="sldNum" sz="quarter" idx="10"/>
          </p:nvPr>
        </p:nvSpPr>
        <p:spPr/>
        <p:txBody>
          <a:bodyPr/>
          <a:lstStyle/>
          <a:p>
            <a:pPr>
              <a:defRPr/>
            </a:pPr>
            <a:fld id="{3209C3FB-4AD6-4B36-A2A7-63E869CCBCB1}" type="slidenum">
              <a:rPr lang="zh-CN" altLang="en-US" smtClean="0"/>
              <a:t>37</a:t>
            </a:fld>
            <a:endParaRPr lang="en-US" altLang="zh-CN"/>
          </a:p>
        </p:txBody>
      </p:sp>
    </p:spTree>
    <p:extLst>
      <p:ext uri="{BB962C8B-B14F-4D97-AF65-F5344CB8AC3E}">
        <p14:creationId xmlns:p14="http://schemas.microsoft.com/office/powerpoint/2010/main" val="427662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F9942C-D8BF-47A6-90B0-70077B1142A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过程孪生</a:t>
            </a:r>
          </a:p>
          <a:p>
            <a:endParaRPr lang="en-US" dirty="0"/>
          </a:p>
        </p:txBody>
      </p:sp>
      <p:sp>
        <p:nvSpPr>
          <p:cNvPr id="3" name="Content Placeholder 2">
            <a:extLst>
              <a:ext uri="{FF2B5EF4-FFF2-40B4-BE49-F238E27FC236}">
                <a16:creationId xmlns="" xmlns:a16="http://schemas.microsoft.com/office/drawing/2014/main" id="{394B1C12-19BA-408A-A732-354E9969CFDF}"/>
              </a:ext>
            </a:extLst>
          </p:cNvPr>
          <p:cNvSpPr>
            <a:spLocks noGrp="1"/>
          </p:cNvSpPr>
          <p:nvPr>
            <p:ph idx="1"/>
          </p:nvPr>
        </p:nvSpPr>
        <p:spPr/>
        <p:txBody>
          <a:bodyPr/>
          <a:lstStyle/>
          <a:p>
            <a:r>
              <a:rPr lang="zh-CN" altLang="en-US" dirty="0">
                <a:cs typeface="Arial" panose="020B0604020202020204" pitchFamily="34" charset="0"/>
              </a:rPr>
              <a:t>这些模型</a:t>
            </a:r>
            <a:r>
              <a:rPr lang="zh-CN" altLang="en-US" b="1" dirty="0">
                <a:cs typeface="Arial" panose="020B0604020202020204" pitchFamily="34" charset="0"/>
              </a:rPr>
              <a:t>模拟制造过程</a:t>
            </a:r>
            <a:r>
              <a:rPr lang="zh-CN" altLang="en-US" dirty="0">
                <a:cs typeface="Arial" panose="020B0604020202020204" pitchFamily="34" charset="0"/>
              </a:rPr>
              <a:t>。虚拟生产过程可以创建</a:t>
            </a:r>
            <a:r>
              <a:rPr lang="zh-CN" altLang="en-US" b="1" dirty="0">
                <a:cs typeface="Arial" panose="020B0604020202020204" pitchFamily="34" charset="0"/>
              </a:rPr>
              <a:t>不同的场景</a:t>
            </a:r>
            <a:r>
              <a:rPr lang="zh-CN" altLang="en-US" dirty="0">
                <a:cs typeface="Arial" panose="020B0604020202020204" pitchFamily="34" charset="0"/>
              </a:rPr>
              <a:t>并显示在不同情况下会发生什么。这使公司能够开发最</a:t>
            </a:r>
            <a:r>
              <a:rPr lang="zh-CN" altLang="en-US" b="1" dirty="0">
                <a:cs typeface="Arial" panose="020B0604020202020204" pitchFamily="34" charset="0"/>
              </a:rPr>
              <a:t>高效的生产方法</a:t>
            </a:r>
            <a:r>
              <a:rPr lang="zh-CN" altLang="en-US" dirty="0">
                <a:cs typeface="Arial" panose="020B0604020202020204" pitchFamily="34" charset="0"/>
              </a:rPr>
              <a:t>。</a:t>
            </a:r>
          </a:p>
          <a:p>
            <a:r>
              <a:rPr lang="zh-CN" altLang="en-US" dirty="0">
                <a:cs typeface="Arial" panose="020B0604020202020204" pitchFamily="34" charset="0"/>
              </a:rPr>
              <a:t>可以通过为所涉及的每个设备部件使用产品孪生来</a:t>
            </a:r>
            <a:r>
              <a:rPr lang="zh-CN" altLang="en-US" b="1" dirty="0">
                <a:cs typeface="Arial" panose="020B0604020202020204" pitchFamily="34" charset="0"/>
              </a:rPr>
              <a:t>优化</a:t>
            </a:r>
            <a:r>
              <a:rPr lang="zh-CN" altLang="en-US" dirty="0">
                <a:cs typeface="Arial" panose="020B0604020202020204" pitchFamily="34" charset="0"/>
              </a:rPr>
              <a:t>该过程。因此，公司将能够进行预防性维护，避免代价高昂的停机时间。制造运营将</a:t>
            </a:r>
            <a:r>
              <a:rPr lang="zh-CN" altLang="en-US" b="1" dirty="0">
                <a:cs typeface="Arial" panose="020B0604020202020204" pitchFamily="34" charset="0"/>
              </a:rPr>
              <a:t>更安全、更快速、更高效</a:t>
            </a:r>
            <a:r>
              <a:rPr lang="zh-CN" altLang="en-US" dirty="0">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4E3E00F7-2ACB-485C-9CE3-EAD2BAEBAED7}"/>
              </a:ext>
            </a:extLst>
          </p:cNvPr>
          <p:cNvSpPr>
            <a:spLocks noGrp="1"/>
          </p:cNvSpPr>
          <p:nvPr>
            <p:ph type="sldNum" sz="quarter" idx="10"/>
          </p:nvPr>
        </p:nvSpPr>
        <p:spPr/>
        <p:txBody>
          <a:bodyPr/>
          <a:lstStyle/>
          <a:p>
            <a:pPr>
              <a:defRPr/>
            </a:pPr>
            <a:fld id="{3209C3FB-4AD6-4B36-A2A7-63E869CCBCB1}" type="slidenum">
              <a:rPr lang="zh-CN" altLang="en-US" smtClean="0"/>
              <a:t>38</a:t>
            </a:fld>
            <a:endParaRPr lang="en-US" altLang="zh-CN"/>
          </a:p>
        </p:txBody>
      </p:sp>
    </p:spTree>
    <p:extLst>
      <p:ext uri="{BB962C8B-B14F-4D97-AF65-F5344CB8AC3E}">
        <p14:creationId xmlns:p14="http://schemas.microsoft.com/office/powerpoint/2010/main" val="149841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F1E4BC-E361-4B11-9019-E7B412BAEE91}"/>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系统孪生</a:t>
            </a:r>
          </a:p>
          <a:p>
            <a:endParaRPr lang="en-US" dirty="0"/>
          </a:p>
        </p:txBody>
      </p:sp>
      <p:sp>
        <p:nvSpPr>
          <p:cNvPr id="3" name="Content Placeholder 2">
            <a:extLst>
              <a:ext uri="{FF2B5EF4-FFF2-40B4-BE49-F238E27FC236}">
                <a16:creationId xmlns="" xmlns:a16="http://schemas.microsoft.com/office/drawing/2014/main" id="{4A0D82F7-4464-4C40-9C7E-06C85DC703D7}"/>
              </a:ext>
            </a:extLst>
          </p:cNvPr>
          <p:cNvSpPr>
            <a:spLocks noGrp="1"/>
          </p:cNvSpPr>
          <p:nvPr>
            <p:ph idx="1"/>
          </p:nvPr>
        </p:nvSpPr>
        <p:spPr/>
        <p:txBody>
          <a:bodyPr/>
          <a:lstStyle/>
          <a:p>
            <a:r>
              <a:rPr lang="zh-CN" altLang="en-US" dirty="0">
                <a:cs typeface="Arial" panose="020B0604020202020204" pitchFamily="34" charset="0"/>
              </a:rPr>
              <a:t>这些是</a:t>
            </a:r>
            <a:r>
              <a:rPr lang="zh-CN" altLang="en-US" b="1" dirty="0">
                <a:cs typeface="Arial" panose="020B0604020202020204" pitchFamily="34" charset="0"/>
              </a:rPr>
              <a:t>所有系统的虚拟模型</a:t>
            </a:r>
            <a:r>
              <a:rPr lang="zh-CN" altLang="en-US" dirty="0">
                <a:cs typeface="Arial" panose="020B0604020202020204" pitchFamily="34" charset="0"/>
              </a:rPr>
              <a:t>。它们收集系统和设备产生的海量运营数据，获得洞察力，并创造优化流程的新机会。</a:t>
            </a:r>
            <a:endParaRPr lang="en-US" dirty="0"/>
          </a:p>
        </p:txBody>
      </p:sp>
      <p:sp>
        <p:nvSpPr>
          <p:cNvPr id="4" name="Slide Number Placeholder 3">
            <a:extLst>
              <a:ext uri="{FF2B5EF4-FFF2-40B4-BE49-F238E27FC236}">
                <a16:creationId xmlns="" xmlns:a16="http://schemas.microsoft.com/office/drawing/2014/main" id="{7BFB361C-322F-4409-840F-336EBD07EEA3}"/>
              </a:ext>
            </a:extLst>
          </p:cNvPr>
          <p:cNvSpPr>
            <a:spLocks noGrp="1"/>
          </p:cNvSpPr>
          <p:nvPr>
            <p:ph type="sldNum" sz="quarter" idx="10"/>
          </p:nvPr>
        </p:nvSpPr>
        <p:spPr/>
        <p:txBody>
          <a:bodyPr/>
          <a:lstStyle/>
          <a:p>
            <a:pPr>
              <a:defRPr/>
            </a:pPr>
            <a:fld id="{3209C3FB-4AD6-4B36-A2A7-63E869CCBCB1}" type="slidenum">
              <a:rPr lang="zh-CN" altLang="en-US" smtClean="0"/>
              <a:t>39</a:t>
            </a:fld>
            <a:endParaRPr lang="en-US" altLang="zh-CN"/>
          </a:p>
        </p:txBody>
      </p:sp>
    </p:spTree>
    <p:extLst>
      <p:ext uri="{BB962C8B-B14F-4D97-AF65-F5344CB8AC3E}">
        <p14:creationId xmlns:p14="http://schemas.microsoft.com/office/powerpoint/2010/main" val="173894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47680-ADCE-4D54-BBEB-E6C38F6E106E}"/>
              </a:ext>
            </a:extLst>
          </p:cNvPr>
          <p:cNvSpPr>
            <a:spLocks noGrp="1"/>
          </p:cNvSpPr>
          <p:nvPr>
            <p:ph type="title"/>
          </p:nvPr>
        </p:nvSpPr>
        <p:spPr/>
        <p:txBody>
          <a:bodyPr/>
          <a:lstStyle/>
          <a:p>
            <a:r>
              <a:rPr lang="zh-CN" altLang="en-US" sz="2800" i="0" kern="1200" dirty="0">
                <a:solidFill>
                  <a:schemeClr val="tx1"/>
                </a:solidFill>
                <a:effectLst/>
              </a:rPr>
              <a:t>内容</a:t>
            </a:r>
          </a:p>
          <a:p>
            <a:endParaRPr lang="en-US" dirty="0"/>
          </a:p>
        </p:txBody>
      </p:sp>
      <p:sp>
        <p:nvSpPr>
          <p:cNvPr id="3" name="Content Placeholder 2">
            <a:extLst>
              <a:ext uri="{FF2B5EF4-FFF2-40B4-BE49-F238E27FC236}">
                <a16:creationId xmlns="" xmlns:a16="http://schemas.microsoft.com/office/drawing/2014/main" id="{3E0B22C6-30F0-4288-9D3C-9888CA3AA3FA}"/>
              </a:ext>
            </a:extLst>
          </p:cNvPr>
          <p:cNvSpPr>
            <a:spLocks noGrp="1"/>
          </p:cNvSpPr>
          <p:nvPr>
            <p:ph idx="1"/>
          </p:nvPr>
        </p:nvSpPr>
        <p:spPr/>
        <p:txBody>
          <a:bodyPr/>
          <a:lstStyle/>
          <a:p>
            <a:r>
              <a:rPr lang="zh-CN" altLang="en-US" dirty="0">
                <a:cs typeface="Arial" panose="020B0604020202020204" pitchFamily="34" charset="0"/>
              </a:rPr>
              <a:t>什么是工业 </a:t>
            </a:r>
            <a:r>
              <a:rPr lang="en-US" altLang="zh-CN" dirty="0">
                <a:cs typeface="Arial" panose="020B0604020202020204" pitchFamily="34" charset="0"/>
              </a:rPr>
              <a:t>4.0</a:t>
            </a:r>
          </a:p>
          <a:p>
            <a:r>
              <a:rPr lang="zh-CN" altLang="en-US" dirty="0">
                <a:cs typeface="Arial" panose="020B0604020202020204" pitchFamily="34" charset="0"/>
              </a:rPr>
              <a:t>基本步骤</a:t>
            </a:r>
          </a:p>
          <a:p>
            <a:r>
              <a:rPr lang="zh-CN" altLang="en-US" dirty="0">
                <a:cs typeface="Arial" panose="020B0604020202020204" pitchFamily="34" charset="0"/>
              </a:rPr>
              <a:t>传统制造与数字化制造</a:t>
            </a:r>
          </a:p>
          <a:p>
            <a:r>
              <a:rPr lang="zh-CN" altLang="en-US" dirty="0">
                <a:cs typeface="Arial" panose="020B0604020202020204" pitchFamily="34" charset="0"/>
              </a:rPr>
              <a:t>主要优势</a:t>
            </a:r>
          </a:p>
          <a:p>
            <a:r>
              <a:rPr lang="zh-CN" altLang="en-US" dirty="0">
                <a:cs typeface="Arial" panose="020B0604020202020204" pitchFamily="34" charset="0"/>
              </a:rPr>
              <a:t>工业 </a:t>
            </a:r>
            <a:r>
              <a:rPr lang="en-US" altLang="zh-CN" dirty="0">
                <a:cs typeface="Arial" panose="020B0604020202020204" pitchFamily="34" charset="0"/>
              </a:rPr>
              <a:t>4.0 </a:t>
            </a:r>
            <a:r>
              <a:rPr lang="zh-CN" altLang="en-US" dirty="0">
                <a:cs typeface="Arial" panose="020B0604020202020204" pitchFamily="34" charset="0"/>
              </a:rPr>
              <a:t>的支持技术</a:t>
            </a:r>
          </a:p>
          <a:p>
            <a:r>
              <a:rPr lang="zh-CN" altLang="en-US" dirty="0">
                <a:cs typeface="Arial" panose="020B0604020202020204" pitchFamily="34" charset="0"/>
              </a:rPr>
              <a:t>教程与课程作业</a:t>
            </a:r>
          </a:p>
          <a:p>
            <a:r>
              <a:rPr lang="zh-CN" altLang="en-US" dirty="0">
                <a:cs typeface="Arial" panose="020B0604020202020204" pitchFamily="34" charset="0"/>
              </a:rPr>
              <a:t>参考文献</a:t>
            </a:r>
          </a:p>
          <a:p>
            <a:r>
              <a:rPr lang="en-US" altLang="zh-CN" dirty="0">
                <a:cs typeface="Arial" panose="020B0604020202020204" pitchFamily="34" charset="0"/>
              </a:rPr>
              <a:t>ROS</a:t>
            </a:r>
            <a:endParaRPr lang="en-US" dirty="0"/>
          </a:p>
        </p:txBody>
      </p:sp>
      <p:sp>
        <p:nvSpPr>
          <p:cNvPr id="4" name="Slide Number Placeholder 3">
            <a:extLst>
              <a:ext uri="{FF2B5EF4-FFF2-40B4-BE49-F238E27FC236}">
                <a16:creationId xmlns="" xmlns:a16="http://schemas.microsoft.com/office/drawing/2014/main" id="{83F475A6-E30B-4167-96A5-7F78A27C13FC}"/>
              </a:ext>
            </a:extLst>
          </p:cNvPr>
          <p:cNvSpPr>
            <a:spLocks noGrp="1"/>
          </p:cNvSpPr>
          <p:nvPr>
            <p:ph type="sldNum" sz="quarter" idx="10"/>
          </p:nvPr>
        </p:nvSpPr>
        <p:spPr/>
        <p:txBody>
          <a:bodyPr/>
          <a:lstStyle/>
          <a:p>
            <a:pPr>
              <a:defRPr/>
            </a:pPr>
            <a:fld id="{3209C3FB-4AD6-4B36-A2A7-63E869CCBCB1}" type="slidenum">
              <a:rPr lang="zh-CN" altLang="en-US" smtClean="0"/>
              <a:t>4</a:t>
            </a:fld>
            <a:endParaRPr lang="en-US" altLang="zh-CN"/>
          </a:p>
        </p:txBody>
      </p:sp>
    </p:spTree>
    <p:extLst>
      <p:ext uri="{BB962C8B-B14F-4D97-AF65-F5344CB8AC3E}">
        <p14:creationId xmlns:p14="http://schemas.microsoft.com/office/powerpoint/2010/main" val="368623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1597AA-51DC-49EA-B538-B0EA44F38BC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主要优势</a:t>
            </a:r>
          </a:p>
          <a:p>
            <a:endParaRPr lang="en-US" dirty="0"/>
          </a:p>
        </p:txBody>
      </p:sp>
      <p:sp>
        <p:nvSpPr>
          <p:cNvPr id="3" name="Content Placeholder 2">
            <a:extLst>
              <a:ext uri="{FF2B5EF4-FFF2-40B4-BE49-F238E27FC236}">
                <a16:creationId xmlns="" xmlns:a16="http://schemas.microsoft.com/office/drawing/2014/main" id="{28924E6B-7579-4902-AFD2-961245F9B505}"/>
              </a:ext>
            </a:extLst>
          </p:cNvPr>
          <p:cNvSpPr>
            <a:spLocks noGrp="1"/>
          </p:cNvSpPr>
          <p:nvPr>
            <p:ph idx="1"/>
          </p:nvPr>
        </p:nvSpPr>
        <p:spPr/>
        <p:txBody>
          <a:bodyPr/>
          <a:lstStyle/>
          <a:p>
            <a:r>
              <a:rPr lang="zh-CN" altLang="en-US" dirty="0">
                <a:cs typeface="Arial" panose="020B0604020202020204" pitchFamily="34" charset="0"/>
              </a:rPr>
              <a:t>加速风险</a:t>
            </a:r>
            <a:r>
              <a:rPr lang="zh-CN" altLang="en-US" dirty="0" smtClean="0">
                <a:cs typeface="Arial" panose="020B0604020202020204" pitchFamily="34" charset="0"/>
              </a:rPr>
              <a:t>评估和</a:t>
            </a:r>
            <a:r>
              <a:rPr lang="zh-CN" altLang="en-US" dirty="0">
                <a:cs typeface="Arial" panose="020B0604020202020204" pitchFamily="34" charset="0"/>
              </a:rPr>
              <a:t>生产时间</a:t>
            </a:r>
          </a:p>
          <a:p>
            <a:r>
              <a:rPr lang="zh-CN" altLang="en-US" dirty="0">
                <a:cs typeface="Arial" panose="020B0604020202020204" pitchFamily="34" charset="0"/>
              </a:rPr>
              <a:t>预测性维护</a:t>
            </a:r>
          </a:p>
          <a:p>
            <a:r>
              <a:rPr lang="zh-CN" altLang="en-US" dirty="0">
                <a:cs typeface="Arial" panose="020B0604020202020204" pitchFamily="34" charset="0"/>
              </a:rPr>
              <a:t>实时远程监控</a:t>
            </a:r>
          </a:p>
          <a:p>
            <a:r>
              <a:rPr lang="zh-CN" altLang="en-US" dirty="0">
                <a:cs typeface="Arial" panose="020B0604020202020204" pitchFamily="34" charset="0"/>
              </a:rPr>
              <a:t>更好的团队协作</a:t>
            </a:r>
          </a:p>
          <a:p>
            <a:r>
              <a:rPr lang="zh-CN" altLang="en-US" dirty="0">
                <a:cs typeface="Arial" panose="020B0604020202020204" pitchFamily="34" charset="0"/>
              </a:rPr>
              <a:t>更好的财务决策</a:t>
            </a:r>
            <a:endParaRPr lang="en-US" dirty="0"/>
          </a:p>
        </p:txBody>
      </p:sp>
      <p:sp>
        <p:nvSpPr>
          <p:cNvPr id="4" name="Slide Number Placeholder 3">
            <a:extLst>
              <a:ext uri="{FF2B5EF4-FFF2-40B4-BE49-F238E27FC236}">
                <a16:creationId xmlns="" xmlns:a16="http://schemas.microsoft.com/office/drawing/2014/main" id="{DAA9126D-3BEC-40D8-B6B2-1774DE8CEF8F}"/>
              </a:ext>
            </a:extLst>
          </p:cNvPr>
          <p:cNvSpPr>
            <a:spLocks noGrp="1"/>
          </p:cNvSpPr>
          <p:nvPr>
            <p:ph type="sldNum" sz="quarter" idx="10"/>
          </p:nvPr>
        </p:nvSpPr>
        <p:spPr/>
        <p:txBody>
          <a:bodyPr/>
          <a:lstStyle/>
          <a:p>
            <a:pPr>
              <a:defRPr/>
            </a:pPr>
            <a:fld id="{3209C3FB-4AD6-4B36-A2A7-63E869CCBCB1}" type="slidenum">
              <a:rPr lang="zh-CN" altLang="en-US" smtClean="0"/>
              <a:t>40</a:t>
            </a:fld>
            <a:endParaRPr lang="en-US" altLang="zh-CN"/>
          </a:p>
        </p:txBody>
      </p:sp>
      <p:pic>
        <p:nvPicPr>
          <p:cNvPr id="5" name="图片 4"/>
          <p:cNvPicPr>
            <a:picLocks noChangeAspect="1"/>
          </p:cNvPicPr>
          <p:nvPr/>
        </p:nvPicPr>
        <p:blipFill>
          <a:blip r:embed="rId2"/>
          <a:stretch>
            <a:fillRect/>
          </a:stretch>
        </p:blipFill>
        <p:spPr>
          <a:xfrm>
            <a:off x="4505174" y="534833"/>
            <a:ext cx="3934374" cy="4486901"/>
          </a:xfrm>
          <a:prstGeom prst="rect">
            <a:avLst/>
          </a:prstGeom>
        </p:spPr>
      </p:pic>
    </p:spTree>
    <p:extLst>
      <p:ext uri="{BB962C8B-B14F-4D97-AF65-F5344CB8AC3E}">
        <p14:creationId xmlns:p14="http://schemas.microsoft.com/office/powerpoint/2010/main" val="114628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F29DA1-938F-43BD-A419-1C1810ABE6DE}"/>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实施数字孪生前需考虑的事项</a:t>
            </a:r>
            <a:r>
              <a:rPr lang="en-US" altLang="zh-CN" sz="2800" b="1" kern="1200" dirty="0">
                <a:solidFill>
                  <a:schemeClr val="tx1"/>
                </a:solidFill>
                <a:effectLst/>
                <a:latin typeface="Calibri" panose="020F0502020204030204" pitchFamily="34" charset="0"/>
                <a:ea typeface="+mj-ea"/>
                <a:cs typeface="Arial" panose="020B0604020202020204" pitchFamily="34" charset="0"/>
              </a:rPr>
              <a:t>[2]</a:t>
            </a:r>
          </a:p>
          <a:p>
            <a:endParaRPr lang="en-US" dirty="0"/>
          </a:p>
        </p:txBody>
      </p:sp>
      <p:sp>
        <p:nvSpPr>
          <p:cNvPr id="3" name="Content Placeholder 2">
            <a:extLst>
              <a:ext uri="{FF2B5EF4-FFF2-40B4-BE49-F238E27FC236}">
                <a16:creationId xmlns="" xmlns:a16="http://schemas.microsoft.com/office/drawing/2014/main" id="{ACB3EE2F-60FF-44FB-83CF-E65654DE5E62}"/>
              </a:ext>
            </a:extLst>
          </p:cNvPr>
          <p:cNvSpPr>
            <a:spLocks noGrp="1"/>
          </p:cNvSpPr>
          <p:nvPr>
            <p:ph idx="1"/>
          </p:nvPr>
        </p:nvSpPr>
        <p:spPr/>
        <p:txBody>
          <a:bodyPr/>
          <a:lstStyle/>
          <a:p>
            <a:r>
              <a:rPr lang="zh-CN" altLang="en-US" b="1" dirty="0">
                <a:cs typeface="Arial" panose="020B0604020202020204" pitchFamily="34" charset="0"/>
              </a:rPr>
              <a:t>更新您的数据安全协议</a:t>
            </a:r>
            <a:r>
              <a:rPr lang="zh-CN" altLang="en-US" dirty="0">
                <a:cs typeface="Arial" panose="020B0604020202020204" pitchFamily="34" charset="0"/>
              </a:rPr>
              <a:t/>
            </a:r>
            <a:br>
              <a:rPr lang="zh-CN" altLang="en-US" dirty="0">
                <a:cs typeface="Arial" panose="020B0604020202020204" pitchFamily="34" charset="0"/>
              </a:rPr>
            </a:br>
            <a:r>
              <a:rPr lang="zh-CN" altLang="en-US" dirty="0">
                <a:cs typeface="Arial" panose="020B0604020202020204" pitchFamily="34" charset="0"/>
              </a:rPr>
              <a:t>公司应在采用数字孪生技术之前评估并更新其安全协议。</a:t>
            </a:r>
          </a:p>
          <a:p>
            <a:r>
              <a:rPr lang="zh-CN" altLang="en-US" b="1" dirty="0">
                <a:cs typeface="Arial" panose="020B0604020202020204" pitchFamily="34" charset="0"/>
              </a:rPr>
              <a:t>管理您的数据质量</a:t>
            </a:r>
            <a:r>
              <a:rPr lang="zh-CN" altLang="en-US" dirty="0">
                <a:cs typeface="Arial" panose="020B0604020202020204" pitchFamily="34" charset="0"/>
              </a:rPr>
              <a:t/>
            </a:r>
            <a:br>
              <a:rPr lang="zh-CN" altLang="en-US" dirty="0">
                <a:cs typeface="Arial" panose="020B0604020202020204" pitchFamily="34" charset="0"/>
              </a:rPr>
            </a:br>
            <a:r>
              <a:rPr lang="zh-CN" altLang="en-US" dirty="0">
                <a:cs typeface="Arial" panose="020B0604020202020204" pitchFamily="34" charset="0"/>
              </a:rPr>
              <a:t>希望实施数字孪生技术的公司必须能够排除不良数据并管理数据流中的空白。</a:t>
            </a:r>
          </a:p>
          <a:p>
            <a:r>
              <a:rPr lang="zh-CN" altLang="en-US" b="1" dirty="0">
                <a:cs typeface="Arial" panose="020B0604020202020204" pitchFamily="34" charset="0"/>
              </a:rPr>
              <a:t>培训您的团队</a:t>
            </a:r>
            <a:r>
              <a:rPr lang="zh-CN" altLang="en-US" dirty="0">
                <a:cs typeface="Arial" panose="020B0604020202020204" pitchFamily="34" charset="0"/>
              </a:rPr>
              <a:t/>
            </a:r>
            <a:br>
              <a:rPr lang="zh-CN" altLang="en-US" dirty="0">
                <a:cs typeface="Arial" panose="020B0604020202020204" pitchFamily="34" charset="0"/>
              </a:rPr>
            </a:br>
            <a:r>
              <a:rPr lang="zh-CN" altLang="en-US" dirty="0">
                <a:cs typeface="Arial" panose="020B0604020202020204" pitchFamily="34" charset="0"/>
              </a:rPr>
              <a:t>公司需要确保其员工具备使用数字孪生模型所需的技能和工具。</a:t>
            </a:r>
            <a:endParaRPr lang="en-US" dirty="0"/>
          </a:p>
        </p:txBody>
      </p:sp>
      <p:sp>
        <p:nvSpPr>
          <p:cNvPr id="4" name="Slide Number Placeholder 3">
            <a:extLst>
              <a:ext uri="{FF2B5EF4-FFF2-40B4-BE49-F238E27FC236}">
                <a16:creationId xmlns="" xmlns:a16="http://schemas.microsoft.com/office/drawing/2014/main" id="{499D1431-07EC-4EA3-9A1A-A29816659063}"/>
              </a:ext>
            </a:extLst>
          </p:cNvPr>
          <p:cNvSpPr>
            <a:spLocks noGrp="1"/>
          </p:cNvSpPr>
          <p:nvPr>
            <p:ph type="sldNum" sz="quarter" idx="10"/>
          </p:nvPr>
        </p:nvSpPr>
        <p:spPr/>
        <p:txBody>
          <a:bodyPr/>
          <a:lstStyle/>
          <a:p>
            <a:pPr>
              <a:defRPr/>
            </a:pPr>
            <a:fld id="{3209C3FB-4AD6-4B36-A2A7-63E869CCBCB1}" type="slidenum">
              <a:rPr lang="zh-CN" altLang="en-US" smtClean="0"/>
              <a:t>41</a:t>
            </a:fld>
            <a:endParaRPr lang="en-US" altLang="zh-CN"/>
          </a:p>
        </p:txBody>
      </p:sp>
    </p:spTree>
    <p:extLst>
      <p:ext uri="{BB962C8B-B14F-4D97-AF65-F5344CB8AC3E}">
        <p14:creationId xmlns:p14="http://schemas.microsoft.com/office/powerpoint/2010/main" val="409257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732BAC-DEB2-4BB6-B812-ACFBBA53FF18}"/>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4. </a:t>
            </a:r>
            <a:r>
              <a:rPr lang="zh-CN" altLang="en-US" sz="2800" b="1" kern="1200" dirty="0">
                <a:solidFill>
                  <a:schemeClr val="tx1"/>
                </a:solidFill>
                <a:effectLst/>
                <a:latin typeface="Calibri" panose="020F0502020204030204" pitchFamily="34" charset="0"/>
                <a:ea typeface="+mj-ea"/>
                <a:cs typeface="Arial" panose="020B0604020202020204" pitchFamily="34" charset="0"/>
              </a:rPr>
              <a:t>支持技术 </a:t>
            </a:r>
            <a:r>
              <a:rPr lang="en-US" altLang="zh-CN" sz="2800" b="1" kern="1200" dirty="0">
                <a:solidFill>
                  <a:schemeClr val="tx1"/>
                </a:solidFill>
                <a:effectLst/>
                <a:latin typeface="Calibri" panose="020F0502020204030204" pitchFamily="34" charset="0"/>
                <a:ea typeface="+mj-ea"/>
                <a:cs typeface="Arial" panose="020B0604020202020204" pitchFamily="34" charset="0"/>
              </a:rPr>
              <a:t>[3</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C7914469-55CB-4004-A290-F464F5570BCC}"/>
              </a:ext>
            </a:extLst>
          </p:cNvPr>
          <p:cNvSpPr>
            <a:spLocks noGrp="1"/>
          </p:cNvSpPr>
          <p:nvPr>
            <p:ph idx="1"/>
          </p:nvPr>
        </p:nvSpPr>
        <p:spPr/>
        <p:txBody>
          <a:bodyPr/>
          <a:lstStyle/>
          <a:p>
            <a:pPr marL="60325" indent="0">
              <a:buNone/>
            </a:pPr>
            <a:r>
              <a:rPr lang="zh-CN" altLang="en-US" b="1" dirty="0">
                <a:cs typeface="Arial" panose="020B0604020202020204" pitchFamily="34" charset="0"/>
              </a:rPr>
              <a:t>云平台</a:t>
            </a:r>
          </a:p>
          <a:p>
            <a:pPr marL="60325" indent="0">
              <a:buNone/>
            </a:pPr>
            <a:r>
              <a:rPr lang="zh-CN" altLang="en-US" dirty="0">
                <a:cs typeface="Arial" panose="020B0604020202020204" pitchFamily="34" charset="0"/>
              </a:rPr>
              <a:t>高数据量</a:t>
            </a:r>
          </a:p>
          <a:p>
            <a:pPr marL="60325" indent="0">
              <a:buNone/>
            </a:pPr>
            <a:r>
              <a:rPr lang="zh-CN" altLang="en-US" dirty="0">
                <a:cs typeface="Arial" panose="020B0604020202020204" pitchFamily="34" charset="0"/>
              </a:rPr>
              <a:t>分析能力</a:t>
            </a:r>
          </a:p>
          <a:p>
            <a:pPr marL="60325" indent="0">
              <a:buNone/>
            </a:pPr>
            <a:r>
              <a:rPr lang="zh-CN" altLang="en-US" dirty="0" smtClean="0">
                <a:cs typeface="Arial" panose="020B0604020202020204" pitchFamily="34" charset="0"/>
              </a:rPr>
              <a:t>集成 </a:t>
            </a:r>
            <a:r>
              <a:rPr lang="en-US" altLang="zh-CN" dirty="0" smtClean="0">
                <a:cs typeface="Arial" panose="020B0604020202020204" pitchFamily="34" charset="0"/>
              </a:rPr>
              <a:t>API</a:t>
            </a:r>
            <a:endParaRPr lang="en-US" altLang="zh-CN"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766676AA-0F6E-42F4-9648-EB7EBEFA968F}"/>
              </a:ext>
            </a:extLst>
          </p:cNvPr>
          <p:cNvSpPr>
            <a:spLocks noGrp="1"/>
          </p:cNvSpPr>
          <p:nvPr>
            <p:ph type="sldNum" sz="quarter" idx="10"/>
          </p:nvPr>
        </p:nvSpPr>
        <p:spPr/>
        <p:txBody>
          <a:bodyPr/>
          <a:lstStyle/>
          <a:p>
            <a:pPr>
              <a:defRPr/>
            </a:pPr>
            <a:fld id="{3209C3FB-4AD6-4B36-A2A7-63E869CCBCB1}" type="slidenum">
              <a:rPr lang="zh-CN" altLang="en-US" smtClean="0"/>
              <a:t>42</a:t>
            </a:fld>
            <a:endParaRPr lang="en-US" altLang="zh-CN"/>
          </a:p>
        </p:txBody>
      </p:sp>
      <p:sp>
        <p:nvSpPr>
          <p:cNvPr id="5" name="矩形 4"/>
          <p:cNvSpPr/>
          <p:nvPr/>
        </p:nvSpPr>
        <p:spPr>
          <a:xfrm>
            <a:off x="1792350" y="865133"/>
            <a:ext cx="4572000" cy="1600438"/>
          </a:xfrm>
          <a:prstGeom prst="rect">
            <a:avLst/>
          </a:prstGeom>
        </p:spPr>
        <p:txBody>
          <a:bodyPr>
            <a:spAutoFit/>
          </a:bodyPr>
          <a:lstStyle/>
          <a:p>
            <a:r>
              <a:rPr lang="zh-CN" altLang="en-US" sz="2000" b="1" dirty="0">
                <a:cs typeface="Arial" panose="020B0604020202020204" pitchFamily="34" charset="0"/>
              </a:rPr>
              <a:t>物联网</a:t>
            </a:r>
          </a:p>
          <a:p>
            <a:r>
              <a:rPr lang="zh-CN" altLang="en-US" sz="2000" dirty="0">
                <a:cs typeface="Arial" panose="020B0604020202020204" pitchFamily="34" charset="0"/>
              </a:rPr>
              <a:t>连接资产</a:t>
            </a:r>
          </a:p>
          <a:p>
            <a:r>
              <a:rPr lang="zh-CN" altLang="en-US" sz="2000" dirty="0">
                <a:cs typeface="Arial" panose="020B0604020202020204" pitchFamily="34" charset="0"/>
              </a:rPr>
              <a:t>扩展网络</a:t>
            </a:r>
          </a:p>
          <a:p>
            <a:r>
              <a:rPr lang="zh-CN" altLang="en-US" sz="2000" dirty="0">
                <a:cs typeface="Arial" panose="020B0604020202020204" pitchFamily="34" charset="0"/>
              </a:rPr>
              <a:t>远程控制</a:t>
            </a:r>
          </a:p>
          <a:p>
            <a:endParaRPr lang="en-US" altLang="zh-CN" dirty="0"/>
          </a:p>
        </p:txBody>
      </p:sp>
      <p:sp>
        <p:nvSpPr>
          <p:cNvPr id="6" name="矩形 5"/>
          <p:cNvSpPr/>
          <p:nvPr/>
        </p:nvSpPr>
        <p:spPr>
          <a:xfrm>
            <a:off x="3279900" y="953114"/>
            <a:ext cx="4572000" cy="1323439"/>
          </a:xfrm>
          <a:prstGeom prst="rect">
            <a:avLst/>
          </a:prstGeom>
        </p:spPr>
        <p:txBody>
          <a:bodyPr>
            <a:spAutoFit/>
          </a:bodyPr>
          <a:lstStyle/>
          <a:p>
            <a:r>
              <a:rPr lang="zh-CN" altLang="en-US" sz="2000" b="1" dirty="0">
                <a:cs typeface="Arial" panose="020B0604020202020204" pitchFamily="34" charset="0"/>
              </a:rPr>
              <a:t>人工智能</a:t>
            </a:r>
          </a:p>
          <a:p>
            <a:r>
              <a:rPr lang="zh-CN" altLang="en-US" sz="2000" dirty="0">
                <a:cs typeface="Arial" panose="020B0604020202020204" pitchFamily="34" charset="0"/>
              </a:rPr>
              <a:t>优化设计</a:t>
            </a:r>
          </a:p>
          <a:p>
            <a:r>
              <a:rPr lang="zh-CN" altLang="en-US" sz="2000" dirty="0">
                <a:cs typeface="Arial" panose="020B0604020202020204" pitchFamily="34" charset="0"/>
              </a:rPr>
              <a:t>预测性维护</a:t>
            </a:r>
          </a:p>
          <a:p>
            <a:r>
              <a:rPr lang="zh-CN" altLang="en-US" sz="2000" dirty="0">
                <a:cs typeface="Arial" panose="020B0604020202020204" pitchFamily="34" charset="0"/>
              </a:rPr>
              <a:t>自适应</a:t>
            </a:r>
            <a:r>
              <a:rPr lang="zh-CN" altLang="en-US" sz="2000" dirty="0" smtClean="0">
                <a:cs typeface="Arial" panose="020B0604020202020204" pitchFamily="34" charset="0"/>
              </a:rPr>
              <a:t>行为</a:t>
            </a:r>
            <a:endParaRPr lang="zh-CN" altLang="en-US" sz="2000" dirty="0">
              <a:cs typeface="Arial" panose="020B0604020202020204" pitchFamily="34" charset="0"/>
            </a:endParaRPr>
          </a:p>
        </p:txBody>
      </p:sp>
      <p:sp>
        <p:nvSpPr>
          <p:cNvPr id="8" name="矩形 7"/>
          <p:cNvSpPr/>
          <p:nvPr/>
        </p:nvSpPr>
        <p:spPr>
          <a:xfrm>
            <a:off x="4953000" y="1014668"/>
            <a:ext cx="4572000" cy="1323439"/>
          </a:xfrm>
          <a:prstGeom prst="rect">
            <a:avLst/>
          </a:prstGeom>
        </p:spPr>
        <p:txBody>
          <a:bodyPr>
            <a:spAutoFit/>
          </a:bodyPr>
          <a:lstStyle/>
          <a:p>
            <a:r>
              <a:rPr lang="zh-CN" altLang="en-US" sz="2000" b="1" dirty="0">
                <a:cs typeface="Arial" panose="020B0604020202020204" pitchFamily="34" charset="0"/>
              </a:rPr>
              <a:t>区块链</a:t>
            </a:r>
          </a:p>
          <a:p>
            <a:r>
              <a:rPr lang="zh-CN" altLang="en-US" sz="2000" dirty="0">
                <a:cs typeface="Arial" panose="020B0604020202020204" pitchFamily="34" charset="0"/>
              </a:rPr>
              <a:t>安全访问</a:t>
            </a:r>
          </a:p>
          <a:p>
            <a:r>
              <a:rPr lang="zh-CN" altLang="en-US" sz="2000" dirty="0">
                <a:cs typeface="Arial" panose="020B0604020202020204" pitchFamily="34" charset="0"/>
              </a:rPr>
              <a:t>可追溯性</a:t>
            </a:r>
          </a:p>
          <a:p>
            <a:r>
              <a:rPr lang="zh-CN" altLang="en-US" sz="2000" dirty="0">
                <a:cs typeface="Arial" panose="020B0604020202020204" pitchFamily="34" charset="0"/>
              </a:rPr>
              <a:t>知识产权</a:t>
            </a:r>
            <a:r>
              <a:rPr lang="zh-CN" altLang="en-US" sz="2000" dirty="0" smtClean="0">
                <a:cs typeface="Arial" panose="020B0604020202020204" pitchFamily="34" charset="0"/>
              </a:rPr>
              <a:t>保护</a:t>
            </a:r>
            <a:endParaRPr lang="zh-CN" altLang="en-US" sz="2000" dirty="0">
              <a:cs typeface="Arial" panose="020B0604020202020204" pitchFamily="34" charset="0"/>
            </a:endParaRPr>
          </a:p>
        </p:txBody>
      </p:sp>
      <p:sp>
        <p:nvSpPr>
          <p:cNvPr id="9" name="矩形 8"/>
          <p:cNvSpPr/>
          <p:nvPr/>
        </p:nvSpPr>
        <p:spPr>
          <a:xfrm>
            <a:off x="6926229" y="860779"/>
            <a:ext cx="4572000" cy="1631216"/>
          </a:xfrm>
          <a:prstGeom prst="rect">
            <a:avLst/>
          </a:prstGeom>
        </p:spPr>
        <p:txBody>
          <a:bodyPr>
            <a:spAutoFit/>
          </a:bodyPr>
          <a:lstStyle/>
          <a:p>
            <a:r>
              <a:rPr lang="zh-CN" altLang="en-US" sz="2000" b="1" dirty="0">
                <a:cs typeface="Arial" panose="020B0604020202020204" pitchFamily="34" charset="0"/>
              </a:rPr>
              <a:t>虚拟现实</a:t>
            </a:r>
          </a:p>
          <a:p>
            <a:r>
              <a:rPr lang="zh-CN" altLang="en-US" sz="2000" dirty="0">
                <a:cs typeface="Arial" panose="020B0604020202020204" pitchFamily="34" charset="0"/>
              </a:rPr>
              <a:t>交互</a:t>
            </a:r>
          </a:p>
          <a:p>
            <a:r>
              <a:rPr lang="zh-CN" altLang="en-US" sz="2000" dirty="0">
                <a:cs typeface="Arial" panose="020B0604020202020204" pitchFamily="34" charset="0"/>
              </a:rPr>
              <a:t>现场操作</a:t>
            </a:r>
          </a:p>
          <a:p>
            <a:r>
              <a:rPr lang="zh-CN" altLang="en-US" sz="2000" dirty="0">
                <a:cs typeface="Arial" panose="020B0604020202020204" pitchFamily="34" charset="0"/>
              </a:rPr>
              <a:t>安全</a:t>
            </a:r>
          </a:p>
          <a:p>
            <a:r>
              <a:rPr lang="zh-CN" altLang="en-US" sz="2000" dirty="0">
                <a:cs typeface="Arial" panose="020B0604020202020204" pitchFamily="34" charset="0"/>
              </a:rPr>
              <a:t>培训</a:t>
            </a:r>
          </a:p>
        </p:txBody>
      </p:sp>
      <p:pic>
        <p:nvPicPr>
          <p:cNvPr id="10" name="图片 9"/>
          <p:cNvPicPr>
            <a:picLocks noChangeAspect="1"/>
          </p:cNvPicPr>
          <p:nvPr/>
        </p:nvPicPr>
        <p:blipFill>
          <a:blip r:embed="rId2"/>
          <a:stretch>
            <a:fillRect/>
          </a:stretch>
        </p:blipFill>
        <p:spPr>
          <a:xfrm>
            <a:off x="213628" y="2508013"/>
            <a:ext cx="8621328" cy="2429214"/>
          </a:xfrm>
          <a:prstGeom prst="rect">
            <a:avLst/>
          </a:prstGeom>
        </p:spPr>
      </p:pic>
    </p:spTree>
    <p:extLst>
      <p:ext uri="{BB962C8B-B14F-4D97-AF65-F5344CB8AC3E}">
        <p14:creationId xmlns:p14="http://schemas.microsoft.com/office/powerpoint/2010/main" val="13011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A7CB91-1541-489C-9BA4-953A75644E8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参考文献</a:t>
            </a:r>
          </a:p>
          <a:p>
            <a:endParaRPr lang="en-US" dirty="0"/>
          </a:p>
        </p:txBody>
      </p:sp>
      <p:sp>
        <p:nvSpPr>
          <p:cNvPr id="3" name="Content Placeholder 2">
            <a:extLst>
              <a:ext uri="{FF2B5EF4-FFF2-40B4-BE49-F238E27FC236}">
                <a16:creationId xmlns="" xmlns:a16="http://schemas.microsoft.com/office/drawing/2014/main" id="{7009B13F-72D0-444E-97EE-D1AF27911D20}"/>
              </a:ext>
            </a:extLst>
          </p:cNvPr>
          <p:cNvSpPr>
            <a:spLocks noGrp="1"/>
          </p:cNvSpPr>
          <p:nvPr>
            <p:ph idx="1"/>
          </p:nvPr>
        </p:nvSpPr>
        <p:spPr/>
        <p:txBody>
          <a:bodyPr/>
          <a:lstStyle/>
          <a:p>
            <a:r>
              <a:rPr lang="en-US" altLang="zh-CN" sz="1600" dirty="0"/>
              <a:t>[1] If You Build Products, You Should Be Using Digital Twins https://www.globallogic.com/insights/blogs/if-you-build-products-you-should-be-using-digital-twins/ </a:t>
            </a:r>
            <a:endParaRPr lang="en-US" altLang="zh-CN" sz="1600" dirty="0" smtClean="0"/>
          </a:p>
          <a:p>
            <a:r>
              <a:rPr lang="en-US" altLang="zh-CN" sz="1600" dirty="0" smtClean="0"/>
              <a:t>[</a:t>
            </a:r>
            <a:r>
              <a:rPr lang="en-US" altLang="zh-CN" sz="1600" dirty="0"/>
              <a:t>2] Digital Twins: what it is, how it works, and the advantages of this technology https://www.mjvinnovation.com/blog/digital-twins-what-is-how-works-and-the-advantages/ </a:t>
            </a:r>
            <a:endParaRPr lang="en-US" altLang="zh-CN" sz="1600" dirty="0" smtClean="0"/>
          </a:p>
          <a:p>
            <a:r>
              <a:rPr lang="en-US" altLang="zh-CN" sz="1600" dirty="0" smtClean="0"/>
              <a:t>[</a:t>
            </a:r>
            <a:r>
              <a:rPr lang="en-US" altLang="zh-CN" sz="1600" dirty="0"/>
              <a:t>3] Digital Twins: where we are where we go – VI https://cmte.ieee.org/futuredirections/2019/07/06/digital-twins-where-we-are-where-we-go-vi/ </a:t>
            </a:r>
            <a:endParaRPr lang="en-US" altLang="zh-CN" sz="1600" dirty="0" smtClean="0"/>
          </a:p>
          <a:p>
            <a:r>
              <a:rPr lang="en-US" altLang="zh-CN" sz="1600" dirty="0" smtClean="0"/>
              <a:t>[</a:t>
            </a:r>
            <a:r>
              <a:rPr lang="en-US" altLang="zh-CN" sz="1600" dirty="0"/>
              <a:t>4] </a:t>
            </a:r>
            <a:r>
              <a:rPr lang="en-US" altLang="zh-CN" sz="1600" dirty="0" err="1"/>
              <a:t>Blockchain</a:t>
            </a:r>
            <a:r>
              <a:rPr lang="en-US" altLang="zh-CN" sz="1600" dirty="0"/>
              <a:t>-based Digital Twins in Industry 4.0 https://www.researchgate.net/figure/Blockchain-based-Digital-Twins-in-Industry-40_fig1_339974254 </a:t>
            </a:r>
            <a:endParaRPr lang="en-US" altLang="zh-CN" sz="1600" dirty="0" smtClean="0"/>
          </a:p>
          <a:p>
            <a:r>
              <a:rPr lang="en-US" altLang="zh-CN" sz="1600" dirty="0" smtClean="0"/>
              <a:t>[</a:t>
            </a:r>
            <a:r>
              <a:rPr lang="en-US" altLang="zh-CN" sz="1600" dirty="0"/>
              <a:t>5] Azure Digital Twins demo | Creating replicas of real-world environments https://www.youtube.com/watch?v=ScmK-bKJ4MI </a:t>
            </a:r>
            <a:endParaRPr lang="en-US" altLang="zh-CN" sz="1600" dirty="0" smtClean="0"/>
          </a:p>
          <a:p>
            <a:r>
              <a:rPr lang="en-US" altLang="zh-CN" sz="1600" dirty="0" smtClean="0"/>
              <a:t>[</a:t>
            </a:r>
            <a:r>
              <a:rPr lang="en-US" altLang="zh-CN" sz="1600" dirty="0"/>
              <a:t>6] How Are Digital Twins Used In Practice: 5 Real-World Examples Beyond Manufacturing https://bernardmarr.com/how-are-digital-twins-used-in-practice-5-real-world-examples-beyond-manufacturing/ </a:t>
            </a:r>
            <a:endParaRPr lang="en-US" altLang="zh-CN" sz="1600" dirty="0" smtClean="0"/>
          </a:p>
          <a:p>
            <a:r>
              <a:rPr lang="en-US" altLang="zh-CN" sz="1600" dirty="0" smtClean="0"/>
              <a:t>[</a:t>
            </a:r>
            <a:r>
              <a:rPr lang="en-US" altLang="zh-CN" sz="1600" dirty="0"/>
              <a:t>7] Five Examples of Digital Twin Technology in Different Industries (Use Cases and Benefits) https://www.softeq.com/blog/5-digital-twin-examples-in-different-industries</a:t>
            </a:r>
            <a:endParaRPr lang="en-US" sz="1600" dirty="0"/>
          </a:p>
        </p:txBody>
      </p:sp>
      <p:sp>
        <p:nvSpPr>
          <p:cNvPr id="4" name="Slide Number Placeholder 3">
            <a:extLst>
              <a:ext uri="{FF2B5EF4-FFF2-40B4-BE49-F238E27FC236}">
                <a16:creationId xmlns="" xmlns:a16="http://schemas.microsoft.com/office/drawing/2014/main" id="{E1FCC183-F34B-4859-9A4A-56BA06C4EB38}"/>
              </a:ext>
            </a:extLst>
          </p:cNvPr>
          <p:cNvSpPr>
            <a:spLocks noGrp="1"/>
          </p:cNvSpPr>
          <p:nvPr>
            <p:ph type="sldNum" sz="quarter" idx="10"/>
          </p:nvPr>
        </p:nvSpPr>
        <p:spPr/>
        <p:txBody>
          <a:bodyPr/>
          <a:lstStyle/>
          <a:p>
            <a:pPr>
              <a:defRPr/>
            </a:pPr>
            <a:fld id="{3209C3FB-4AD6-4B36-A2A7-63E869CCBCB1}" type="slidenum">
              <a:rPr lang="zh-CN" altLang="en-US" smtClean="0"/>
              <a:t>43</a:t>
            </a:fld>
            <a:endParaRPr lang="en-US" altLang="zh-CN"/>
          </a:p>
        </p:txBody>
      </p:sp>
    </p:spTree>
    <p:extLst>
      <p:ext uri="{BB962C8B-B14F-4D97-AF65-F5344CB8AC3E}">
        <p14:creationId xmlns:p14="http://schemas.microsoft.com/office/powerpoint/2010/main" val="168243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A97EBD-22F4-419C-B97B-0EA7EDBA050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内容</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1A47EDEA-77E3-4601-AEFB-E6762DD08AC5}"/>
              </a:ext>
            </a:extLst>
          </p:cNvPr>
          <p:cNvSpPr>
            <a:spLocks noGrp="1"/>
          </p:cNvSpPr>
          <p:nvPr>
            <p:ph idx="1"/>
          </p:nvPr>
        </p:nvSpPr>
        <p:spPr/>
        <p:txBody>
          <a:bodyPr/>
          <a:lstStyle/>
          <a:p>
            <a:r>
              <a:rPr lang="zh-CN" altLang="en-US" dirty="0">
                <a:cs typeface="Arial" panose="020B0604020202020204" pitchFamily="34" charset="0"/>
              </a:rPr>
              <a:t>工业 </a:t>
            </a:r>
            <a:r>
              <a:rPr lang="en-US" altLang="zh-CN" dirty="0">
                <a:cs typeface="Arial" panose="020B0604020202020204" pitchFamily="34" charset="0"/>
              </a:rPr>
              <a:t>4.0 (i4)</a:t>
            </a:r>
          </a:p>
          <a:p>
            <a:r>
              <a:rPr lang="zh-CN" altLang="en-US" dirty="0">
                <a:cs typeface="Arial" panose="020B0604020202020204" pitchFamily="34" charset="0"/>
              </a:rPr>
              <a:t>数字孪生</a:t>
            </a:r>
          </a:p>
          <a:p>
            <a:r>
              <a:rPr lang="zh-CN" altLang="en-US" b="1" dirty="0">
                <a:cs typeface="Arial" panose="020B0604020202020204" pitchFamily="34" charset="0"/>
              </a:rPr>
              <a:t>人工智能驱动的数字化制造迈向 </a:t>
            </a:r>
            <a:r>
              <a:rPr lang="en-US" altLang="zh-CN" b="1" dirty="0">
                <a:cs typeface="Arial" panose="020B0604020202020204" pitchFamily="34" charset="0"/>
              </a:rPr>
              <a:t>i4.0</a:t>
            </a:r>
          </a:p>
          <a:p>
            <a:r>
              <a:rPr lang="zh-CN" altLang="en-US" dirty="0">
                <a:cs typeface="Arial" panose="020B0604020202020204" pitchFamily="34" charset="0"/>
              </a:rPr>
              <a:t>各行业中的 </a:t>
            </a:r>
            <a:r>
              <a:rPr lang="en-US" altLang="zh-CN" dirty="0">
                <a:cs typeface="Arial" panose="020B0604020202020204" pitchFamily="34" charset="0"/>
              </a:rPr>
              <a:t>i4</a:t>
            </a:r>
          </a:p>
          <a:p>
            <a:endParaRPr lang="en-US" dirty="0"/>
          </a:p>
        </p:txBody>
      </p:sp>
      <p:sp>
        <p:nvSpPr>
          <p:cNvPr id="4" name="Slide Number Placeholder 3">
            <a:extLst>
              <a:ext uri="{FF2B5EF4-FFF2-40B4-BE49-F238E27FC236}">
                <a16:creationId xmlns="" xmlns:a16="http://schemas.microsoft.com/office/drawing/2014/main" id="{FA14D461-7FEC-40BD-AACF-38D6F0DB19F3}"/>
              </a:ext>
            </a:extLst>
          </p:cNvPr>
          <p:cNvSpPr>
            <a:spLocks noGrp="1"/>
          </p:cNvSpPr>
          <p:nvPr>
            <p:ph type="sldNum" sz="quarter" idx="10"/>
          </p:nvPr>
        </p:nvSpPr>
        <p:spPr/>
        <p:txBody>
          <a:bodyPr/>
          <a:lstStyle/>
          <a:p>
            <a:pPr>
              <a:defRPr/>
            </a:pPr>
            <a:fld id="{3209C3FB-4AD6-4B36-A2A7-63E869CCBCB1}" type="slidenum">
              <a:rPr lang="zh-CN" altLang="en-US" smtClean="0"/>
              <a:t>44</a:t>
            </a:fld>
            <a:endParaRPr lang="en-US" altLang="zh-CN"/>
          </a:p>
        </p:txBody>
      </p:sp>
    </p:spTree>
    <p:extLst>
      <p:ext uri="{BB962C8B-B14F-4D97-AF65-F5344CB8AC3E}">
        <p14:creationId xmlns:p14="http://schemas.microsoft.com/office/powerpoint/2010/main" val="33628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1A8EE7-C13E-4FE9-92CA-CDFABA2311D0}"/>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从两个选定的研究主题开始</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endParaRPr lang="en-US" dirty="0"/>
          </a:p>
        </p:txBody>
      </p:sp>
      <p:sp>
        <p:nvSpPr>
          <p:cNvPr id="3" name="Content Placeholder 2">
            <a:extLst>
              <a:ext uri="{FF2B5EF4-FFF2-40B4-BE49-F238E27FC236}">
                <a16:creationId xmlns="" xmlns:a16="http://schemas.microsoft.com/office/drawing/2014/main" id="{22EDC349-307F-4798-A9BF-737A1DB4E626}"/>
              </a:ext>
            </a:extLst>
          </p:cNvPr>
          <p:cNvSpPr>
            <a:spLocks noGrp="1"/>
          </p:cNvSpPr>
          <p:nvPr>
            <p:ph idx="1"/>
          </p:nvPr>
        </p:nvSpPr>
        <p:spPr/>
        <p:txBody>
          <a:bodyPr/>
          <a:lstStyle/>
          <a:p>
            <a:r>
              <a:rPr lang="zh-CN" altLang="en-US" dirty="0"/>
              <a:t>①</a:t>
            </a:r>
            <a:r>
              <a:rPr lang="zh-CN" altLang="en-US" dirty="0" smtClean="0"/>
              <a:t>计算</a:t>
            </a:r>
            <a:r>
              <a:rPr lang="zh-CN" altLang="en-US" dirty="0"/>
              <a:t>智能辅助设计（</a:t>
            </a:r>
            <a:r>
              <a:rPr lang="en-US" altLang="zh-CN" dirty="0"/>
              <a:t>CIAD</a:t>
            </a:r>
            <a:r>
              <a:rPr lang="zh-CN" altLang="en-US" dirty="0"/>
              <a:t>）</a:t>
            </a:r>
            <a:r>
              <a:rPr lang="en-US" altLang="zh-CN" dirty="0"/>
              <a:t>[1</a:t>
            </a:r>
            <a:r>
              <a:rPr lang="en-US" altLang="zh-CN" dirty="0" smtClean="0"/>
              <a:t>]</a:t>
            </a:r>
          </a:p>
          <a:p>
            <a:r>
              <a:rPr lang="zh-CN" altLang="en-US" dirty="0" smtClean="0"/>
              <a:t>②一</a:t>
            </a:r>
            <a:r>
              <a:rPr lang="zh-CN" altLang="en-US" dirty="0"/>
              <a:t>种蜂鸟式微型飞行器（</a:t>
            </a:r>
            <a:r>
              <a:rPr lang="en-US" altLang="zh-CN" dirty="0"/>
              <a:t>MAV</a:t>
            </a:r>
            <a:r>
              <a:rPr lang="zh-CN" altLang="en-US" dirty="0"/>
              <a:t>）</a:t>
            </a:r>
            <a:endParaRPr lang="en-US" dirty="0"/>
          </a:p>
        </p:txBody>
      </p:sp>
      <p:sp>
        <p:nvSpPr>
          <p:cNvPr id="4" name="Slide Number Placeholder 3">
            <a:extLst>
              <a:ext uri="{FF2B5EF4-FFF2-40B4-BE49-F238E27FC236}">
                <a16:creationId xmlns="" xmlns:a16="http://schemas.microsoft.com/office/drawing/2014/main" id="{D34A9AB8-7745-4061-A77B-2EC84C6AD37A}"/>
              </a:ext>
            </a:extLst>
          </p:cNvPr>
          <p:cNvSpPr>
            <a:spLocks noGrp="1"/>
          </p:cNvSpPr>
          <p:nvPr>
            <p:ph type="sldNum" sz="quarter" idx="10"/>
          </p:nvPr>
        </p:nvSpPr>
        <p:spPr/>
        <p:txBody>
          <a:bodyPr/>
          <a:lstStyle/>
          <a:p>
            <a:pPr>
              <a:defRPr/>
            </a:pPr>
            <a:fld id="{3209C3FB-4AD6-4B36-A2A7-63E869CCBCB1}" type="slidenum">
              <a:rPr lang="zh-CN" altLang="en-US" smtClean="0"/>
              <a:t>45</a:t>
            </a:fld>
            <a:endParaRPr lang="en-US" altLang="zh-CN"/>
          </a:p>
        </p:txBody>
      </p:sp>
      <p:pic>
        <p:nvPicPr>
          <p:cNvPr id="5" name="图片 4"/>
          <p:cNvPicPr>
            <a:picLocks noChangeAspect="1"/>
          </p:cNvPicPr>
          <p:nvPr/>
        </p:nvPicPr>
        <p:blipFill>
          <a:blip r:embed="rId2"/>
          <a:stretch>
            <a:fillRect/>
          </a:stretch>
        </p:blipFill>
        <p:spPr>
          <a:xfrm>
            <a:off x="674041" y="1890451"/>
            <a:ext cx="7668695" cy="3143689"/>
          </a:xfrm>
          <a:prstGeom prst="rect">
            <a:avLst/>
          </a:prstGeom>
        </p:spPr>
      </p:pic>
    </p:spTree>
    <p:extLst>
      <p:ext uri="{BB962C8B-B14F-4D97-AF65-F5344CB8AC3E}">
        <p14:creationId xmlns:p14="http://schemas.microsoft.com/office/powerpoint/2010/main" val="194238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0E27BB-6F29-4CDD-ABB7-0E1454F6C994}"/>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①</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CIAD</a:t>
            </a:r>
            <a:endParaRPr lang="en-US" dirty="0"/>
          </a:p>
        </p:txBody>
      </p:sp>
      <p:sp>
        <p:nvSpPr>
          <p:cNvPr id="3" name="Content Placeholder 2">
            <a:extLst>
              <a:ext uri="{FF2B5EF4-FFF2-40B4-BE49-F238E27FC236}">
                <a16:creationId xmlns="" xmlns:a16="http://schemas.microsoft.com/office/drawing/2014/main" id="{F94EF4F3-560A-4927-A015-B569A1864D4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D500DE72-70A0-46D2-9846-1EB41D77BD84}"/>
              </a:ext>
            </a:extLst>
          </p:cNvPr>
          <p:cNvSpPr>
            <a:spLocks noGrp="1"/>
          </p:cNvSpPr>
          <p:nvPr>
            <p:ph type="sldNum" sz="quarter" idx="10"/>
          </p:nvPr>
        </p:nvSpPr>
        <p:spPr/>
        <p:txBody>
          <a:bodyPr/>
          <a:lstStyle/>
          <a:p>
            <a:pPr>
              <a:defRPr/>
            </a:pPr>
            <a:fld id="{3209C3FB-4AD6-4B36-A2A7-63E869CCBCB1}" type="slidenum">
              <a:rPr lang="zh-CN" altLang="en-US" smtClean="0"/>
              <a:t>46</a:t>
            </a:fld>
            <a:endParaRPr lang="en-US" altLang="zh-CN"/>
          </a:p>
        </p:txBody>
      </p:sp>
      <p:pic>
        <p:nvPicPr>
          <p:cNvPr id="5" name="图片 4"/>
          <p:cNvPicPr>
            <a:picLocks noChangeAspect="1"/>
          </p:cNvPicPr>
          <p:nvPr/>
        </p:nvPicPr>
        <p:blipFill>
          <a:blip r:embed="rId2"/>
          <a:stretch>
            <a:fillRect/>
          </a:stretch>
        </p:blipFill>
        <p:spPr>
          <a:xfrm>
            <a:off x="986873" y="880470"/>
            <a:ext cx="7106642" cy="4248743"/>
          </a:xfrm>
          <a:prstGeom prst="rect">
            <a:avLst/>
          </a:prstGeom>
        </p:spPr>
      </p:pic>
    </p:spTree>
    <p:extLst>
      <p:ext uri="{BB962C8B-B14F-4D97-AF65-F5344CB8AC3E}">
        <p14:creationId xmlns:p14="http://schemas.microsoft.com/office/powerpoint/2010/main" val="260751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9ECFA6-5E19-4F19-9827-6AF83ECA067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由 </a:t>
            </a:r>
            <a:r>
              <a:rPr lang="en-US" altLang="zh-CN" sz="2800" b="1" kern="1200" dirty="0">
                <a:solidFill>
                  <a:schemeClr val="tx1"/>
                </a:solidFill>
                <a:effectLst/>
                <a:latin typeface="Calibri" panose="020F0502020204030204" pitchFamily="34" charset="0"/>
                <a:ea typeface="+mj-ea"/>
                <a:cs typeface="Arial" panose="020B0604020202020204" pitchFamily="34" charset="0"/>
              </a:rPr>
              <a:t>HPC </a:t>
            </a:r>
            <a:r>
              <a:rPr lang="zh-CN" altLang="en-US" sz="2800" b="1" kern="1200" dirty="0">
                <a:solidFill>
                  <a:schemeClr val="tx1"/>
                </a:solidFill>
                <a:effectLst/>
                <a:latin typeface="Calibri" panose="020F0502020204030204" pitchFamily="34" charset="0"/>
                <a:ea typeface="+mj-ea"/>
                <a:cs typeface="Arial" panose="020B0604020202020204" pitchFamily="34" charset="0"/>
              </a:rPr>
              <a:t>支持的 </a:t>
            </a:r>
            <a:r>
              <a:rPr lang="en-US" altLang="zh-CN" sz="2800" b="1" kern="1200" dirty="0">
                <a:solidFill>
                  <a:schemeClr val="tx1"/>
                </a:solidFill>
                <a:effectLst/>
                <a:latin typeface="Calibri" panose="020F0502020204030204" pitchFamily="34" charset="0"/>
                <a:ea typeface="+mj-ea"/>
                <a:cs typeface="Arial" panose="020B0604020202020204" pitchFamily="34" charset="0"/>
              </a:rPr>
              <a:t>CIAD </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实施</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9FCAD53C-D0C2-41F2-A6B3-B6A79BCFA4FA}"/>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FAF61DF-89A0-4DA4-871E-4722335C74E4}"/>
              </a:ext>
            </a:extLst>
          </p:cNvPr>
          <p:cNvSpPr>
            <a:spLocks noGrp="1"/>
          </p:cNvSpPr>
          <p:nvPr>
            <p:ph type="sldNum" sz="quarter" idx="10"/>
          </p:nvPr>
        </p:nvSpPr>
        <p:spPr/>
        <p:txBody>
          <a:bodyPr/>
          <a:lstStyle/>
          <a:p>
            <a:pPr>
              <a:defRPr/>
            </a:pPr>
            <a:fld id="{3209C3FB-4AD6-4B36-A2A7-63E869CCBCB1}" type="slidenum">
              <a:rPr lang="zh-CN" altLang="en-US" smtClean="0"/>
              <a:t>47</a:t>
            </a:fld>
            <a:endParaRPr lang="en-US" altLang="zh-CN"/>
          </a:p>
        </p:txBody>
      </p:sp>
      <p:pic>
        <p:nvPicPr>
          <p:cNvPr id="5" name="图片 4"/>
          <p:cNvPicPr>
            <a:picLocks noChangeAspect="1"/>
          </p:cNvPicPr>
          <p:nvPr/>
        </p:nvPicPr>
        <p:blipFill>
          <a:blip r:embed="rId2"/>
          <a:stretch>
            <a:fillRect/>
          </a:stretch>
        </p:blipFill>
        <p:spPr>
          <a:xfrm>
            <a:off x="167571" y="875704"/>
            <a:ext cx="8697539" cy="4267796"/>
          </a:xfrm>
          <a:prstGeom prst="rect">
            <a:avLst/>
          </a:prstGeom>
        </p:spPr>
      </p:pic>
    </p:spTree>
    <p:extLst>
      <p:ext uri="{BB962C8B-B14F-4D97-AF65-F5344CB8AC3E}">
        <p14:creationId xmlns:p14="http://schemas.microsoft.com/office/powerpoint/2010/main" val="327319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42C9AB-E3CE-495A-8109-1BE2BCC65990}"/>
              </a:ext>
            </a:extLst>
          </p:cNvPr>
          <p:cNvSpPr>
            <a:spLocks noGrp="1"/>
          </p:cNvSpPr>
          <p:nvPr>
            <p:ph type="title"/>
          </p:nvPr>
        </p:nvSpPr>
        <p:spPr>
          <a:xfrm>
            <a:off x="62917" y="285294"/>
            <a:ext cx="9212911" cy="406395"/>
          </a:xfrm>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CIAD </a:t>
            </a:r>
            <a:r>
              <a:rPr lang="zh-CN" altLang="en-US" sz="2800" b="1" kern="1200" dirty="0">
                <a:solidFill>
                  <a:schemeClr val="tx1"/>
                </a:solidFill>
                <a:effectLst/>
                <a:latin typeface="Calibri" panose="020F0502020204030204" pitchFamily="34" charset="0"/>
                <a:ea typeface="+mj-ea"/>
                <a:cs typeface="Arial" panose="020B0604020202020204" pitchFamily="34" charset="0"/>
              </a:rPr>
              <a:t>迈向工业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4.0 (3 </a:t>
            </a:r>
            <a:r>
              <a:rPr lang="zh-CN" altLang="en-US" sz="2800" b="1" kern="1200" dirty="0">
                <a:solidFill>
                  <a:schemeClr val="tx1"/>
                </a:solidFill>
                <a:effectLst/>
                <a:latin typeface="Calibri" panose="020F0502020204030204" pitchFamily="34" charset="0"/>
                <a:ea typeface="+mj-ea"/>
                <a:cs typeface="Arial" panose="020B0604020202020204" pitchFamily="34" charset="0"/>
              </a:rPr>
              <a:t>个关键驱动力</a:t>
            </a:r>
            <a:r>
              <a:rPr lang="en-US" altLang="zh-CN" sz="2800" b="1" kern="1200" dirty="0">
                <a:solidFill>
                  <a:schemeClr val="tx1"/>
                </a:solidFill>
                <a:effectLst/>
                <a:latin typeface="Calibri" panose="020F0502020204030204" pitchFamily="34" charset="0"/>
                <a:ea typeface="+mj-ea"/>
                <a:cs typeface="Arial" panose="020B0604020202020204" pitchFamily="34" charset="0"/>
              </a:rPr>
              <a:t>: AI + HPC + </a:t>
            </a:r>
            <a:r>
              <a:rPr lang="zh-CN" altLang="en-US" sz="2800" b="1" kern="1200" dirty="0">
                <a:solidFill>
                  <a:schemeClr val="tx1"/>
                </a:solidFill>
                <a:effectLst/>
                <a:latin typeface="Calibri" panose="020F0502020204030204" pitchFamily="34" charset="0"/>
                <a:ea typeface="+mj-ea"/>
                <a:cs typeface="Arial" panose="020B0604020202020204" pitchFamily="34" charset="0"/>
              </a:rPr>
              <a:t>大数据</a:t>
            </a:r>
            <a:r>
              <a:rPr lang="en-US" altLang="zh-CN" sz="2800" b="1" kern="1200" dirty="0">
                <a:solidFill>
                  <a:schemeClr val="tx1"/>
                </a:solidFill>
                <a:effectLst/>
                <a:latin typeface="Calibri" panose="020F0502020204030204" pitchFamily="34" charset="0"/>
                <a:ea typeface="+mj-ea"/>
                <a:cs typeface="Arial" panose="020B0604020202020204" pitchFamily="34" charset="0"/>
              </a:rPr>
              <a:t>) + </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5G</a:t>
            </a:r>
            <a:endParaRPr lang="en-US" dirty="0"/>
          </a:p>
        </p:txBody>
      </p:sp>
      <p:sp>
        <p:nvSpPr>
          <p:cNvPr id="3" name="Content Placeholder 2">
            <a:extLst>
              <a:ext uri="{FF2B5EF4-FFF2-40B4-BE49-F238E27FC236}">
                <a16:creationId xmlns="" xmlns:a16="http://schemas.microsoft.com/office/drawing/2014/main" id="{F2645A29-FE2F-4DD8-BA32-61FE2E07494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80CBC4EF-E087-4726-931C-5351CF0D28C8}"/>
              </a:ext>
            </a:extLst>
          </p:cNvPr>
          <p:cNvSpPr>
            <a:spLocks noGrp="1"/>
          </p:cNvSpPr>
          <p:nvPr>
            <p:ph type="sldNum" sz="quarter" idx="10"/>
          </p:nvPr>
        </p:nvSpPr>
        <p:spPr/>
        <p:txBody>
          <a:bodyPr/>
          <a:lstStyle/>
          <a:p>
            <a:pPr>
              <a:defRPr/>
            </a:pPr>
            <a:fld id="{3209C3FB-4AD6-4B36-A2A7-63E869CCBCB1}" type="slidenum">
              <a:rPr lang="zh-CN" altLang="en-US" smtClean="0"/>
              <a:t>48</a:t>
            </a:fld>
            <a:endParaRPr lang="en-US" altLang="zh-CN"/>
          </a:p>
        </p:txBody>
      </p:sp>
      <p:pic>
        <p:nvPicPr>
          <p:cNvPr id="5" name="图片 4"/>
          <p:cNvPicPr>
            <a:picLocks noChangeAspect="1"/>
          </p:cNvPicPr>
          <p:nvPr/>
        </p:nvPicPr>
        <p:blipFill>
          <a:blip r:embed="rId2"/>
          <a:stretch>
            <a:fillRect/>
          </a:stretch>
        </p:blipFill>
        <p:spPr>
          <a:xfrm>
            <a:off x="170797" y="843281"/>
            <a:ext cx="8754697" cy="4258269"/>
          </a:xfrm>
          <a:prstGeom prst="rect">
            <a:avLst/>
          </a:prstGeom>
        </p:spPr>
      </p:pic>
    </p:spTree>
    <p:extLst>
      <p:ext uri="{BB962C8B-B14F-4D97-AF65-F5344CB8AC3E}">
        <p14:creationId xmlns:p14="http://schemas.microsoft.com/office/powerpoint/2010/main" val="38067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E97322-41A9-4C7A-BE74-B524497BD941}"/>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②</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MAV</a:t>
            </a:r>
            <a:r>
              <a:rPr lang="en-US" altLang="zh-CN" sz="2800" b="1" kern="1200" dirty="0">
                <a:solidFill>
                  <a:schemeClr val="tx1"/>
                </a:solidFill>
                <a:effectLst/>
                <a:latin typeface="Calibri" panose="020F0502020204030204" pitchFamily="34" charset="0"/>
                <a:ea typeface="+mj-ea"/>
                <a:cs typeface="Arial" panose="020B0604020202020204" pitchFamily="34" charset="0"/>
              </a:rPr>
              <a:t>: </a:t>
            </a:r>
            <a:r>
              <a:rPr lang="zh-CN" altLang="en-US" sz="2800" b="1" kern="1200" dirty="0">
                <a:solidFill>
                  <a:schemeClr val="tx1"/>
                </a:solidFill>
                <a:effectLst/>
                <a:latin typeface="Calibri" panose="020F0502020204030204" pitchFamily="34" charset="0"/>
                <a:ea typeface="+mj-ea"/>
                <a:cs typeface="Arial" panose="020B0604020202020204" pitchFamily="34" charset="0"/>
              </a:rPr>
              <a:t>蜂鸟式微型飞行器</a:t>
            </a:r>
          </a:p>
          <a:p>
            <a:endParaRPr lang="en-US" dirty="0"/>
          </a:p>
        </p:txBody>
      </p:sp>
      <p:sp>
        <p:nvSpPr>
          <p:cNvPr id="3" name="Content Placeholder 2">
            <a:extLst>
              <a:ext uri="{FF2B5EF4-FFF2-40B4-BE49-F238E27FC236}">
                <a16:creationId xmlns="" xmlns:a16="http://schemas.microsoft.com/office/drawing/2014/main" id="{40C5950C-F9AE-422B-BC6B-0125F2E9A105}"/>
              </a:ext>
            </a:extLst>
          </p:cNvPr>
          <p:cNvSpPr>
            <a:spLocks noGrp="1"/>
          </p:cNvSpPr>
          <p:nvPr>
            <p:ph idx="1"/>
          </p:nvPr>
        </p:nvSpPr>
        <p:spPr/>
        <p:txBody>
          <a:bodyPr/>
          <a:lstStyle/>
          <a:p>
            <a:r>
              <a:rPr lang="zh-CN" altLang="en-US" b="1" dirty="0">
                <a:cs typeface="Arial" panose="020B0604020202020204" pitchFamily="34" charset="0"/>
              </a:rPr>
              <a:t>应用</a:t>
            </a:r>
          </a:p>
          <a:p>
            <a:r>
              <a:rPr lang="zh-CN" altLang="en-US" dirty="0">
                <a:cs typeface="Arial" panose="020B0604020202020204" pitchFamily="34" charset="0"/>
              </a:rPr>
              <a:t>灾后救援行动</a:t>
            </a:r>
          </a:p>
          <a:p>
            <a:r>
              <a:rPr lang="zh-CN" altLang="en-US" dirty="0">
                <a:cs typeface="Arial" panose="020B0604020202020204" pitchFamily="34" charset="0"/>
              </a:rPr>
              <a:t>监测与检查</a:t>
            </a:r>
          </a:p>
          <a:p>
            <a:r>
              <a:rPr lang="zh-CN" altLang="en-US" dirty="0">
                <a:cs typeface="Arial" panose="020B0604020202020204" pitchFamily="34" charset="0"/>
              </a:rPr>
              <a:t>航空摄影与测绘</a:t>
            </a:r>
          </a:p>
          <a:p>
            <a:r>
              <a:rPr lang="zh-CN" altLang="en-US" dirty="0">
                <a:cs typeface="Arial" panose="020B0604020202020204" pitchFamily="34" charset="0"/>
              </a:rPr>
              <a:t>自主授粉（农业</a:t>
            </a:r>
            <a:r>
              <a:rPr lang="zh-CN" altLang="en-US" dirty="0" smtClean="0">
                <a:cs typeface="Arial" panose="020B0604020202020204" pitchFamily="34" charset="0"/>
              </a:rPr>
              <a:t>）</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0724B97E-FAAE-4E08-A3A3-1EEB5DCA79BF}"/>
              </a:ext>
            </a:extLst>
          </p:cNvPr>
          <p:cNvSpPr>
            <a:spLocks noGrp="1"/>
          </p:cNvSpPr>
          <p:nvPr>
            <p:ph type="sldNum" sz="quarter" idx="10"/>
          </p:nvPr>
        </p:nvSpPr>
        <p:spPr/>
        <p:txBody>
          <a:bodyPr/>
          <a:lstStyle/>
          <a:p>
            <a:pPr>
              <a:defRPr/>
            </a:pPr>
            <a:fld id="{3209C3FB-4AD6-4B36-A2A7-63E869CCBCB1}" type="slidenum">
              <a:rPr lang="zh-CN" altLang="en-US" smtClean="0"/>
              <a:t>49</a:t>
            </a:fld>
            <a:endParaRPr lang="en-US" altLang="zh-CN"/>
          </a:p>
        </p:txBody>
      </p:sp>
      <p:pic>
        <p:nvPicPr>
          <p:cNvPr id="5" name="图片 4"/>
          <p:cNvPicPr>
            <a:picLocks noChangeAspect="1"/>
          </p:cNvPicPr>
          <p:nvPr/>
        </p:nvPicPr>
        <p:blipFill>
          <a:blip r:embed="rId2"/>
          <a:stretch>
            <a:fillRect/>
          </a:stretch>
        </p:blipFill>
        <p:spPr>
          <a:xfrm>
            <a:off x="5180120" y="770255"/>
            <a:ext cx="2791215" cy="2229161"/>
          </a:xfrm>
          <a:prstGeom prst="rect">
            <a:avLst/>
          </a:prstGeom>
        </p:spPr>
      </p:pic>
      <p:sp>
        <p:nvSpPr>
          <p:cNvPr id="6" name="矩形 5"/>
          <p:cNvSpPr/>
          <p:nvPr/>
        </p:nvSpPr>
        <p:spPr>
          <a:xfrm>
            <a:off x="6261653" y="3190764"/>
            <a:ext cx="4572000" cy="923330"/>
          </a:xfrm>
          <a:prstGeom prst="rect">
            <a:avLst/>
          </a:prstGeom>
        </p:spPr>
        <p:txBody>
          <a:bodyPr>
            <a:spAutoFit/>
          </a:bodyPr>
          <a:lstStyle/>
          <a:p>
            <a:r>
              <a:rPr lang="zh-CN" altLang="en-US" dirty="0">
                <a:cs typeface="Arial" panose="020B0604020202020204" pitchFamily="34" charset="0"/>
              </a:rPr>
              <a:t>小尺寸</a:t>
            </a:r>
          </a:p>
          <a:p>
            <a:r>
              <a:rPr lang="zh-CN" altLang="en-US" dirty="0">
                <a:cs typeface="Arial" panose="020B0604020202020204" pitchFamily="34" charset="0"/>
              </a:rPr>
              <a:t>能源效率</a:t>
            </a:r>
          </a:p>
          <a:p>
            <a:r>
              <a:rPr lang="zh-CN" altLang="en-US" dirty="0">
                <a:cs typeface="Arial" panose="020B0604020202020204" pitchFamily="34" charset="0"/>
              </a:rPr>
              <a:t>敏捷性</a:t>
            </a:r>
            <a:endParaRPr lang="en-US" altLang="zh-CN" dirty="0"/>
          </a:p>
        </p:txBody>
      </p:sp>
    </p:spTree>
    <p:extLst>
      <p:ext uri="{BB962C8B-B14F-4D97-AF65-F5344CB8AC3E}">
        <p14:creationId xmlns:p14="http://schemas.microsoft.com/office/powerpoint/2010/main" val="172179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057CAC-2B94-4651-A2C2-6D689657269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什么是工业 </a:t>
            </a:r>
            <a:r>
              <a:rPr lang="en-US" altLang="zh-CN" sz="2800" b="1" kern="1200" dirty="0">
                <a:solidFill>
                  <a:schemeClr val="tx1"/>
                </a:solidFill>
                <a:effectLst/>
                <a:latin typeface="Calibri" panose="020F0502020204030204" pitchFamily="34" charset="0"/>
                <a:ea typeface="+mj-ea"/>
                <a:cs typeface="Arial" panose="020B0604020202020204" pitchFamily="34" charset="0"/>
              </a:rPr>
              <a:t>4.0 (i4 == 4IR</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1AA601C0-B1D8-4989-9A71-7E8077107A35}"/>
              </a:ext>
            </a:extLst>
          </p:cNvPr>
          <p:cNvSpPr>
            <a:spLocks noGrp="1"/>
          </p:cNvSpPr>
          <p:nvPr>
            <p:ph idx="1"/>
          </p:nvPr>
        </p:nvSpPr>
        <p:spPr/>
        <p:txBody>
          <a:bodyPr/>
          <a:lstStyle/>
          <a:p>
            <a:r>
              <a:rPr lang="zh-CN" altLang="en-US" dirty="0">
                <a:cs typeface="Arial" panose="020B0604020202020204" pitchFamily="34" charset="0"/>
              </a:rPr>
              <a:t>工业 </a:t>
            </a:r>
            <a:r>
              <a:rPr lang="en-US" altLang="zh-CN" dirty="0">
                <a:cs typeface="Arial" panose="020B0604020202020204" pitchFamily="34" charset="0"/>
              </a:rPr>
              <a:t>4.0 (i4) </a:t>
            </a:r>
            <a:r>
              <a:rPr lang="zh-CN" altLang="en-US" dirty="0">
                <a:cs typeface="Arial" panose="020B0604020202020204" pitchFamily="34" charset="0"/>
              </a:rPr>
              <a:t>通常被称为第四次工业革命 </a:t>
            </a:r>
            <a:r>
              <a:rPr lang="en-US" altLang="zh-CN" dirty="0">
                <a:cs typeface="Arial" panose="020B0604020202020204" pitchFamily="34" charset="0"/>
              </a:rPr>
              <a:t>(</a:t>
            </a:r>
            <a:r>
              <a:rPr lang="en-US" altLang="zh-CN" dirty="0" smtClean="0">
                <a:cs typeface="Arial" panose="020B0604020202020204" pitchFamily="34" charset="0"/>
              </a:rPr>
              <a:t>4IR)</a:t>
            </a:r>
            <a:r>
              <a:rPr lang="zh-CN" altLang="en-US" dirty="0" smtClean="0">
                <a:cs typeface="Arial" panose="020B0604020202020204" pitchFamily="34" charset="0"/>
              </a:rPr>
              <a:t>已经开始</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8CD354AC-4C75-4D58-9E78-0AAEF4C356D4}"/>
              </a:ext>
            </a:extLst>
          </p:cNvPr>
          <p:cNvSpPr>
            <a:spLocks noGrp="1"/>
          </p:cNvSpPr>
          <p:nvPr>
            <p:ph type="sldNum" sz="quarter" idx="10"/>
          </p:nvPr>
        </p:nvSpPr>
        <p:spPr/>
        <p:txBody>
          <a:bodyPr/>
          <a:lstStyle/>
          <a:p>
            <a:pPr>
              <a:defRPr/>
            </a:pPr>
            <a:fld id="{3209C3FB-4AD6-4B36-A2A7-63E869CCBCB1}" type="slidenum">
              <a:rPr lang="zh-CN" altLang="en-US" smtClean="0"/>
              <a:t>5</a:t>
            </a:fld>
            <a:endParaRPr lang="en-US" altLang="zh-CN"/>
          </a:p>
        </p:txBody>
      </p:sp>
      <p:pic>
        <p:nvPicPr>
          <p:cNvPr id="5" name="图片 4"/>
          <p:cNvPicPr>
            <a:picLocks noChangeAspect="1"/>
          </p:cNvPicPr>
          <p:nvPr/>
        </p:nvPicPr>
        <p:blipFill>
          <a:blip r:embed="rId2"/>
          <a:stretch>
            <a:fillRect/>
          </a:stretch>
        </p:blipFill>
        <p:spPr>
          <a:xfrm>
            <a:off x="1223532" y="1407651"/>
            <a:ext cx="6744641" cy="3305636"/>
          </a:xfrm>
          <a:prstGeom prst="rect">
            <a:avLst/>
          </a:prstGeom>
        </p:spPr>
      </p:pic>
    </p:spTree>
    <p:extLst>
      <p:ext uri="{BB962C8B-B14F-4D97-AF65-F5344CB8AC3E}">
        <p14:creationId xmlns:p14="http://schemas.microsoft.com/office/powerpoint/2010/main" val="14376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498596-3451-42C7-957B-47282DA36D24}"/>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虚拟与物理原型</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制作</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
            </a:r>
            <a:br>
              <a:rPr lang="en-US" altLang="zh-CN" sz="2800" b="1" kern="1200" dirty="0" smtClean="0">
                <a:solidFill>
                  <a:schemeClr val="tx1"/>
                </a:solidFill>
                <a:effectLst/>
                <a:latin typeface="Calibri" panose="020F0502020204030204" pitchFamily="34" charset="0"/>
                <a:ea typeface="+mj-ea"/>
                <a:cs typeface="Arial" panose="020B0604020202020204" pitchFamily="34" charset="0"/>
              </a:rPr>
            </a:b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人工智能驱动的机器人</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设计</a:t>
            </a:r>
            <a:endParaRPr lang="en-US" dirty="0"/>
          </a:p>
        </p:txBody>
      </p:sp>
      <p:pic>
        <p:nvPicPr>
          <p:cNvPr id="5" name="内容占位符 4"/>
          <p:cNvPicPr>
            <a:picLocks noGrp="1" noChangeAspect="1"/>
          </p:cNvPicPr>
          <p:nvPr>
            <p:ph idx="1"/>
          </p:nvPr>
        </p:nvPicPr>
        <p:blipFill>
          <a:blip r:embed="rId2"/>
          <a:stretch>
            <a:fillRect/>
          </a:stretch>
        </p:blipFill>
        <p:spPr>
          <a:xfrm>
            <a:off x="1314052" y="1724391"/>
            <a:ext cx="6877448" cy="3233372"/>
          </a:xfrm>
          <a:prstGeom prst="rect">
            <a:avLst/>
          </a:prstGeom>
        </p:spPr>
      </p:pic>
      <p:sp>
        <p:nvSpPr>
          <p:cNvPr id="4" name="Slide Number Placeholder 3">
            <a:extLst>
              <a:ext uri="{FF2B5EF4-FFF2-40B4-BE49-F238E27FC236}">
                <a16:creationId xmlns="" xmlns:a16="http://schemas.microsoft.com/office/drawing/2014/main" id="{517721A3-0727-4BB0-B2E7-D215E85ED90A}"/>
              </a:ext>
            </a:extLst>
          </p:cNvPr>
          <p:cNvSpPr>
            <a:spLocks noGrp="1"/>
          </p:cNvSpPr>
          <p:nvPr>
            <p:ph type="sldNum" sz="quarter" idx="10"/>
          </p:nvPr>
        </p:nvSpPr>
        <p:spPr/>
        <p:txBody>
          <a:bodyPr/>
          <a:lstStyle/>
          <a:p>
            <a:pPr>
              <a:defRPr/>
            </a:pPr>
            <a:fld id="{3209C3FB-4AD6-4B36-A2A7-63E869CCBCB1}" type="slidenum">
              <a:rPr lang="zh-CN" altLang="en-US" smtClean="0"/>
              <a:t>50</a:t>
            </a:fld>
            <a:endParaRPr lang="en-US" altLang="zh-CN"/>
          </a:p>
        </p:txBody>
      </p:sp>
    </p:spTree>
    <p:extLst>
      <p:ext uri="{BB962C8B-B14F-4D97-AF65-F5344CB8AC3E}">
        <p14:creationId xmlns:p14="http://schemas.microsoft.com/office/powerpoint/2010/main" val="147425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DCB949-4524-4754-9874-680CC62CDCFD}"/>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仿生翅膀建模</a:t>
            </a:r>
          </a:p>
          <a:p>
            <a:endParaRPr lang="en-US" dirty="0"/>
          </a:p>
        </p:txBody>
      </p:sp>
      <p:sp>
        <p:nvSpPr>
          <p:cNvPr id="3" name="Content Placeholder 2">
            <a:extLst>
              <a:ext uri="{FF2B5EF4-FFF2-40B4-BE49-F238E27FC236}">
                <a16:creationId xmlns="" xmlns:a16="http://schemas.microsoft.com/office/drawing/2014/main" id="{31F9B331-90AB-45E1-BC38-B094BF824606}"/>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F39BCFF7-4819-4218-BCDF-A30BAB844234}"/>
              </a:ext>
            </a:extLst>
          </p:cNvPr>
          <p:cNvSpPr>
            <a:spLocks noGrp="1"/>
          </p:cNvSpPr>
          <p:nvPr>
            <p:ph type="sldNum" sz="quarter" idx="10"/>
          </p:nvPr>
        </p:nvSpPr>
        <p:spPr/>
        <p:txBody>
          <a:bodyPr/>
          <a:lstStyle/>
          <a:p>
            <a:pPr>
              <a:defRPr/>
            </a:pPr>
            <a:fld id="{3209C3FB-4AD6-4B36-A2A7-63E869CCBCB1}" type="slidenum">
              <a:rPr lang="zh-CN" altLang="en-US" smtClean="0"/>
              <a:t>51</a:t>
            </a:fld>
            <a:endParaRPr lang="en-US" altLang="zh-CN"/>
          </a:p>
        </p:txBody>
      </p:sp>
      <p:pic>
        <p:nvPicPr>
          <p:cNvPr id="5" name="图片 4"/>
          <p:cNvPicPr>
            <a:picLocks noChangeAspect="1"/>
          </p:cNvPicPr>
          <p:nvPr/>
        </p:nvPicPr>
        <p:blipFill>
          <a:blip r:embed="rId2"/>
          <a:stretch>
            <a:fillRect/>
          </a:stretch>
        </p:blipFill>
        <p:spPr>
          <a:xfrm>
            <a:off x="304800" y="843281"/>
            <a:ext cx="8459381" cy="4096322"/>
          </a:xfrm>
          <a:prstGeom prst="rect">
            <a:avLst/>
          </a:prstGeom>
        </p:spPr>
      </p:pic>
    </p:spTree>
    <p:extLst>
      <p:ext uri="{BB962C8B-B14F-4D97-AF65-F5344CB8AC3E}">
        <p14:creationId xmlns:p14="http://schemas.microsoft.com/office/powerpoint/2010/main" val="50428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1C0F01-D3EE-4F61-B83B-A1FC333A513A}"/>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物理原型</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制作</a:t>
            </a:r>
          </a:p>
        </p:txBody>
      </p:sp>
      <p:sp>
        <p:nvSpPr>
          <p:cNvPr id="3" name="Content Placeholder 2">
            <a:extLst>
              <a:ext uri="{FF2B5EF4-FFF2-40B4-BE49-F238E27FC236}">
                <a16:creationId xmlns="" xmlns:a16="http://schemas.microsoft.com/office/drawing/2014/main" id="{4EBDAE97-04F5-4A88-81A7-5A76966C197C}"/>
              </a:ext>
            </a:extLst>
          </p:cNvPr>
          <p:cNvSpPr>
            <a:spLocks noGrp="1"/>
          </p:cNvSpPr>
          <p:nvPr>
            <p:ph idx="1"/>
          </p:nvPr>
        </p:nvSpPr>
        <p:spPr/>
        <p:txBody>
          <a:bodyPr/>
          <a:lstStyle/>
          <a:p>
            <a:r>
              <a:rPr lang="en-US" altLang="zh-CN" dirty="0">
                <a:cs typeface="Arial" panose="020B0604020202020204" pitchFamily="34" charset="0"/>
              </a:rPr>
              <a:t>3D </a:t>
            </a:r>
            <a:r>
              <a:rPr lang="zh-CN" altLang="en-US" dirty="0">
                <a:cs typeface="Arial" panose="020B0604020202020204" pitchFamily="34" charset="0"/>
              </a:rPr>
              <a:t>打印的框架和连杆</a:t>
            </a:r>
          </a:p>
          <a:p>
            <a:r>
              <a:rPr lang="zh-CN" altLang="en-US" dirty="0">
                <a:cs typeface="Arial" panose="020B0604020202020204" pitchFamily="34" charset="0"/>
              </a:rPr>
              <a:t>翅膀：</a:t>
            </a:r>
            <a:r>
              <a:rPr lang="zh-CN" altLang="en-US" b="1" dirty="0">
                <a:cs typeface="Arial" panose="020B0604020202020204" pitchFamily="34" charset="0"/>
              </a:rPr>
              <a:t>聚酯薄膜 </a:t>
            </a:r>
            <a:r>
              <a:rPr lang="en-US" altLang="zh-CN" b="1" dirty="0">
                <a:cs typeface="Arial" panose="020B0604020202020204" pitchFamily="34" charset="0"/>
              </a:rPr>
              <a:t>+ </a:t>
            </a:r>
            <a:r>
              <a:rPr lang="zh-CN" altLang="en-US" b="1" dirty="0">
                <a:cs typeface="Arial" panose="020B0604020202020204" pitchFamily="34" charset="0"/>
              </a:rPr>
              <a:t>碳杆</a:t>
            </a:r>
            <a:endParaRPr lang="zh-CN" altLang="en-US" dirty="0">
              <a:cs typeface="Arial" panose="020B0604020202020204" pitchFamily="34" charset="0"/>
            </a:endParaRPr>
          </a:p>
          <a:p>
            <a:r>
              <a:rPr lang="zh-CN" altLang="en-US" dirty="0">
                <a:cs typeface="Arial" panose="020B0604020202020204" pitchFamily="34" charset="0"/>
              </a:rPr>
              <a:t>重量 </a:t>
            </a:r>
            <a:r>
              <a:rPr lang="en-US" altLang="zh-CN" b="1" dirty="0">
                <a:cs typeface="Arial" panose="020B0604020202020204" pitchFamily="34" charset="0"/>
              </a:rPr>
              <a:t>8 - 10.5 </a:t>
            </a:r>
            <a:r>
              <a:rPr lang="zh-CN" altLang="en-US" b="1" dirty="0">
                <a:cs typeface="Arial" panose="020B0604020202020204" pitchFamily="34" charset="0"/>
              </a:rPr>
              <a:t>克</a:t>
            </a:r>
            <a:endParaRPr lang="zh-CN" altLang="en-US" dirty="0">
              <a:cs typeface="Arial" panose="020B0604020202020204" pitchFamily="34" charset="0"/>
            </a:endParaRPr>
          </a:p>
          <a:p>
            <a:r>
              <a:rPr lang="zh-CN" altLang="en-US" b="1" dirty="0">
                <a:cs typeface="Arial" panose="020B0604020202020204" pitchFamily="34" charset="0"/>
              </a:rPr>
              <a:t>翼展 </a:t>
            </a:r>
            <a:r>
              <a:rPr lang="en-US" altLang="zh-CN" b="1" dirty="0">
                <a:cs typeface="Arial" panose="020B0604020202020204" pitchFamily="34" charset="0"/>
              </a:rPr>
              <a:t>17 </a:t>
            </a:r>
            <a:r>
              <a:rPr lang="zh-CN" altLang="en-US" b="1" dirty="0">
                <a:cs typeface="Arial" panose="020B0604020202020204" pitchFamily="34" charset="0"/>
              </a:rPr>
              <a:t>厘米</a:t>
            </a:r>
            <a:endParaRPr lang="zh-CN" altLang="en-US" dirty="0">
              <a:cs typeface="Arial" panose="020B0604020202020204" pitchFamily="34" charset="0"/>
            </a:endParaRPr>
          </a:p>
          <a:p>
            <a:r>
              <a:rPr lang="zh-CN" altLang="en-US" b="1" dirty="0">
                <a:cs typeface="Arial" panose="020B0604020202020204" pitchFamily="34" charset="0"/>
              </a:rPr>
              <a:t>翅膀以 </a:t>
            </a:r>
            <a:r>
              <a:rPr lang="en-US" altLang="zh-CN" b="1" dirty="0">
                <a:cs typeface="Arial" panose="020B0604020202020204" pitchFamily="34" charset="0"/>
              </a:rPr>
              <a:t>25 Hz </a:t>
            </a:r>
            <a:r>
              <a:rPr lang="zh-CN" altLang="en-US" b="1" dirty="0">
                <a:cs typeface="Arial" panose="020B0604020202020204" pitchFamily="34" charset="0"/>
              </a:rPr>
              <a:t>频率拍动 </a:t>
            </a:r>
            <a:r>
              <a:rPr lang="en-US" altLang="zh-CN" b="1" dirty="0">
                <a:cs typeface="Arial" panose="020B0604020202020204" pitchFamily="34" charset="0"/>
              </a:rPr>
              <a:t>7 </a:t>
            </a:r>
            <a:r>
              <a:rPr lang="zh-CN" altLang="en-US" b="1" dirty="0">
                <a:cs typeface="Arial" panose="020B0604020202020204" pitchFamily="34" charset="0"/>
              </a:rPr>
              <a:t>厘米</a:t>
            </a:r>
            <a:endParaRPr lang="zh-CN" altLang="en-US" dirty="0">
              <a:cs typeface="Arial" panose="020B0604020202020204" pitchFamily="34" charset="0"/>
            </a:endParaRPr>
          </a:p>
          <a:p>
            <a:r>
              <a:rPr lang="zh-CN" altLang="en-US" dirty="0">
                <a:cs typeface="Arial" panose="020B0604020202020204" pitchFamily="34" charset="0"/>
              </a:rPr>
              <a:t>由 </a:t>
            </a:r>
            <a:r>
              <a:rPr lang="en-US" altLang="zh-CN" b="1" dirty="0">
                <a:cs typeface="Arial" panose="020B0604020202020204" pitchFamily="34" charset="0"/>
              </a:rPr>
              <a:t>7mm </a:t>
            </a:r>
            <a:r>
              <a:rPr lang="zh-CN" altLang="en-US" b="1" dirty="0">
                <a:cs typeface="Arial" panose="020B0604020202020204" pitchFamily="34" charset="0"/>
              </a:rPr>
              <a:t>有刷直流电机</a:t>
            </a:r>
            <a:r>
              <a:rPr lang="zh-CN" altLang="en-US" dirty="0">
                <a:cs typeface="Arial" panose="020B0604020202020204" pitchFamily="34" charset="0"/>
              </a:rPr>
              <a:t> 驱动</a:t>
            </a:r>
          </a:p>
          <a:p>
            <a:r>
              <a:rPr lang="zh-CN" altLang="en-US" dirty="0">
                <a:cs typeface="Arial" panose="020B0604020202020204" pitchFamily="34" charset="0"/>
              </a:rPr>
              <a:t>无航空电子设备，</a:t>
            </a:r>
            <a:r>
              <a:rPr lang="zh-CN" altLang="en-US" b="1" dirty="0">
                <a:cs typeface="Arial" panose="020B0604020202020204" pitchFamily="34" charset="0"/>
              </a:rPr>
              <a:t>板外供电</a:t>
            </a:r>
            <a:endParaRPr lang="zh-CN" altLang="en-US" dirty="0">
              <a:cs typeface="Arial" panose="020B0604020202020204" pitchFamily="34" charset="0"/>
            </a:endParaRPr>
          </a:p>
          <a:p>
            <a:endParaRPr lang="en-US" dirty="0"/>
          </a:p>
        </p:txBody>
      </p:sp>
      <p:sp>
        <p:nvSpPr>
          <p:cNvPr id="4" name="Slide Number Placeholder 3">
            <a:extLst>
              <a:ext uri="{FF2B5EF4-FFF2-40B4-BE49-F238E27FC236}">
                <a16:creationId xmlns="" xmlns:a16="http://schemas.microsoft.com/office/drawing/2014/main" id="{DBAFEA5B-CBF1-4394-99C1-1C2C26BAB54C}"/>
              </a:ext>
            </a:extLst>
          </p:cNvPr>
          <p:cNvSpPr>
            <a:spLocks noGrp="1"/>
          </p:cNvSpPr>
          <p:nvPr>
            <p:ph type="sldNum" sz="quarter" idx="10"/>
          </p:nvPr>
        </p:nvSpPr>
        <p:spPr/>
        <p:txBody>
          <a:bodyPr/>
          <a:lstStyle/>
          <a:p>
            <a:pPr>
              <a:defRPr/>
            </a:pPr>
            <a:fld id="{3209C3FB-4AD6-4B36-A2A7-63E869CCBCB1}" type="slidenum">
              <a:rPr lang="zh-CN" altLang="en-US" smtClean="0"/>
              <a:t>52</a:t>
            </a:fld>
            <a:endParaRPr lang="en-US" altLang="zh-CN"/>
          </a:p>
        </p:txBody>
      </p:sp>
      <p:pic>
        <p:nvPicPr>
          <p:cNvPr id="5" name="图片 4"/>
          <p:cNvPicPr>
            <a:picLocks noChangeAspect="1"/>
          </p:cNvPicPr>
          <p:nvPr/>
        </p:nvPicPr>
        <p:blipFill>
          <a:blip r:embed="rId2"/>
          <a:stretch>
            <a:fillRect/>
          </a:stretch>
        </p:blipFill>
        <p:spPr>
          <a:xfrm>
            <a:off x="4141960" y="1172984"/>
            <a:ext cx="4696480" cy="3067478"/>
          </a:xfrm>
          <a:prstGeom prst="rect">
            <a:avLst/>
          </a:prstGeom>
        </p:spPr>
      </p:pic>
    </p:spTree>
    <p:extLst>
      <p:ext uri="{BB962C8B-B14F-4D97-AF65-F5344CB8AC3E}">
        <p14:creationId xmlns:p14="http://schemas.microsoft.com/office/powerpoint/2010/main" val="316244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26A610-C726-4026-890A-9FA1C05829C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控制设计与实验测试</a:t>
            </a:r>
          </a:p>
          <a:p>
            <a:endParaRPr lang="en-US" dirty="0"/>
          </a:p>
        </p:txBody>
      </p:sp>
      <p:sp>
        <p:nvSpPr>
          <p:cNvPr id="3" name="Content Placeholder 2">
            <a:extLst>
              <a:ext uri="{FF2B5EF4-FFF2-40B4-BE49-F238E27FC236}">
                <a16:creationId xmlns="" xmlns:a16="http://schemas.microsoft.com/office/drawing/2014/main" id="{985F8091-20D9-424B-9F3B-FD1B335E82C7}"/>
              </a:ext>
            </a:extLst>
          </p:cNvPr>
          <p:cNvSpPr>
            <a:spLocks noGrp="1"/>
          </p:cNvSpPr>
          <p:nvPr>
            <p:ph idx="1"/>
          </p:nvPr>
        </p:nvSpPr>
        <p:spPr/>
        <p:txBody>
          <a:bodyPr/>
          <a:lstStyle/>
          <a:p>
            <a:r>
              <a:rPr lang="en-US" altLang="zh-CN" dirty="0">
                <a:cs typeface="Arial" panose="020B0604020202020204" pitchFamily="34" charset="0"/>
              </a:rPr>
              <a:t>1</a:t>
            </a:r>
            <a:br>
              <a:rPr lang="en-US" altLang="zh-CN" dirty="0">
                <a:cs typeface="Arial" panose="020B0604020202020204" pitchFamily="34" charset="0"/>
              </a:rPr>
            </a:br>
            <a:r>
              <a:rPr lang="zh-CN" altLang="en-US" dirty="0">
                <a:cs typeface="Arial" panose="020B0604020202020204" pitchFamily="34" charset="0"/>
              </a:rPr>
              <a:t>控制信号到 </a:t>
            </a:r>
            <a:r>
              <a:rPr lang="en-US" altLang="zh-CN" dirty="0">
                <a:cs typeface="Arial" panose="020B0604020202020204" pitchFamily="34" charset="0"/>
              </a:rPr>
              <a:t>MAV</a:t>
            </a:r>
          </a:p>
          <a:p>
            <a:r>
              <a:rPr lang="zh-CN" altLang="en-US" dirty="0">
                <a:cs typeface="Arial" panose="020B0604020202020204" pitchFamily="34" charset="0"/>
              </a:rPr>
              <a:t>电机</a:t>
            </a:r>
            <a:br>
              <a:rPr lang="zh-CN" altLang="en-US" dirty="0">
                <a:cs typeface="Arial" panose="020B0604020202020204" pitchFamily="34" charset="0"/>
              </a:rPr>
            </a:br>
            <a:r>
              <a:rPr lang="zh-CN" altLang="en-US" dirty="0">
                <a:cs typeface="Arial" panose="020B0604020202020204" pitchFamily="34" charset="0"/>
              </a:rPr>
              <a:t>力</a:t>
            </a:r>
            <a:br>
              <a:rPr lang="zh-CN" altLang="en-US" dirty="0">
                <a:cs typeface="Arial" panose="020B0604020202020204" pitchFamily="34" charset="0"/>
              </a:rPr>
            </a:br>
            <a:r>
              <a:rPr lang="zh-CN" altLang="en-US" dirty="0">
                <a:cs typeface="Arial" panose="020B0604020202020204" pitchFamily="34" charset="0"/>
              </a:rPr>
              <a:t>传感器</a:t>
            </a:r>
            <a:br>
              <a:rPr lang="zh-CN" altLang="en-US" dirty="0">
                <a:cs typeface="Arial" panose="020B0604020202020204" pitchFamily="34" charset="0"/>
              </a:rPr>
            </a:br>
            <a:r>
              <a:rPr lang="zh-CN" altLang="en-US" dirty="0">
                <a:cs typeface="Arial" panose="020B0604020202020204" pitchFamily="34" charset="0"/>
              </a:rPr>
              <a:t>力和力矩</a:t>
            </a:r>
          </a:p>
          <a:p>
            <a:r>
              <a:rPr lang="zh-CN" altLang="en-US" dirty="0">
                <a:cs typeface="Arial" panose="020B0604020202020204" pitchFamily="34" charset="0"/>
              </a:rPr>
              <a:t>电压</a:t>
            </a:r>
            <a:br>
              <a:rPr lang="zh-CN" altLang="en-US" dirty="0">
                <a:cs typeface="Arial" panose="020B0604020202020204" pitchFamily="34" charset="0"/>
              </a:rPr>
            </a:br>
            <a:r>
              <a:rPr lang="en-US" altLang="zh-CN" dirty="0" err="1">
                <a:cs typeface="Arial" panose="020B0604020202020204" pitchFamily="34" charset="0"/>
              </a:rPr>
              <a:t>dSPACE</a:t>
            </a:r>
            <a:r>
              <a:rPr lang="en-US" altLang="zh-CN" dirty="0">
                <a:cs typeface="Arial" panose="020B0604020202020204" pitchFamily="34" charset="0"/>
              </a:rPr>
              <a:t> </a:t>
            </a:r>
            <a:r>
              <a:rPr lang="zh-CN" altLang="en-US" dirty="0">
                <a:cs typeface="Arial" panose="020B0604020202020204" pitchFamily="34" charset="0"/>
              </a:rPr>
              <a:t>测试和控制系统</a:t>
            </a:r>
          </a:p>
          <a:p>
            <a:r>
              <a:rPr lang="en-US" altLang="zh-CN" dirty="0">
                <a:cs typeface="Arial" panose="020B0604020202020204" pitchFamily="34" charset="0"/>
              </a:rPr>
              <a:t>5</a:t>
            </a:r>
            <a:br>
              <a:rPr lang="en-US" altLang="zh-CN" dirty="0">
                <a:cs typeface="Arial" panose="020B0604020202020204" pitchFamily="34" charset="0"/>
              </a:rPr>
            </a:br>
            <a:r>
              <a:rPr lang="zh-CN" altLang="en-US" dirty="0">
                <a:cs typeface="Arial" panose="020B0604020202020204" pitchFamily="34" charset="0"/>
              </a:rPr>
              <a:t>力和力矩</a:t>
            </a:r>
            <a:endParaRPr lang="en-US" dirty="0"/>
          </a:p>
        </p:txBody>
      </p:sp>
      <p:sp>
        <p:nvSpPr>
          <p:cNvPr id="4" name="Slide Number Placeholder 3">
            <a:extLst>
              <a:ext uri="{FF2B5EF4-FFF2-40B4-BE49-F238E27FC236}">
                <a16:creationId xmlns="" xmlns:a16="http://schemas.microsoft.com/office/drawing/2014/main" id="{34E50D28-A4D6-4F1C-826E-99EC9C3D6E11}"/>
              </a:ext>
            </a:extLst>
          </p:cNvPr>
          <p:cNvSpPr>
            <a:spLocks noGrp="1"/>
          </p:cNvSpPr>
          <p:nvPr>
            <p:ph type="sldNum" sz="quarter" idx="10"/>
          </p:nvPr>
        </p:nvSpPr>
        <p:spPr/>
        <p:txBody>
          <a:bodyPr/>
          <a:lstStyle/>
          <a:p>
            <a:pPr>
              <a:defRPr/>
            </a:pPr>
            <a:fld id="{3209C3FB-4AD6-4B36-A2A7-63E869CCBCB1}" type="slidenum">
              <a:rPr lang="zh-CN" altLang="en-US" smtClean="0"/>
              <a:t>53</a:t>
            </a:fld>
            <a:endParaRPr lang="en-US" altLang="zh-CN"/>
          </a:p>
        </p:txBody>
      </p:sp>
      <p:pic>
        <p:nvPicPr>
          <p:cNvPr id="5" name="图片 4"/>
          <p:cNvPicPr>
            <a:picLocks noChangeAspect="1"/>
          </p:cNvPicPr>
          <p:nvPr/>
        </p:nvPicPr>
        <p:blipFill>
          <a:blip r:embed="rId2"/>
          <a:stretch>
            <a:fillRect/>
          </a:stretch>
        </p:blipFill>
        <p:spPr>
          <a:xfrm>
            <a:off x="304800" y="843281"/>
            <a:ext cx="8133230" cy="3999063"/>
          </a:xfrm>
          <a:prstGeom prst="rect">
            <a:avLst/>
          </a:prstGeom>
        </p:spPr>
      </p:pic>
    </p:spTree>
    <p:extLst>
      <p:ext uri="{BB962C8B-B14F-4D97-AF65-F5344CB8AC3E}">
        <p14:creationId xmlns:p14="http://schemas.microsoft.com/office/powerpoint/2010/main" val="153957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7892C3-4559-49CF-8C3A-D0716C9EF265}"/>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起飞演示</a:t>
            </a:r>
          </a:p>
          <a:p>
            <a:endParaRPr lang="en-US" dirty="0"/>
          </a:p>
        </p:txBody>
      </p:sp>
      <p:sp>
        <p:nvSpPr>
          <p:cNvPr id="3" name="Content Placeholder 2">
            <a:extLst>
              <a:ext uri="{FF2B5EF4-FFF2-40B4-BE49-F238E27FC236}">
                <a16:creationId xmlns="" xmlns:a16="http://schemas.microsoft.com/office/drawing/2014/main" id="{128252A8-316F-44DA-A14D-1C8635D320DF}"/>
              </a:ext>
            </a:extLst>
          </p:cNvPr>
          <p:cNvSpPr>
            <a:spLocks noGrp="1"/>
          </p:cNvSpPr>
          <p:nvPr>
            <p:ph idx="1"/>
          </p:nvPr>
        </p:nvSpPr>
        <p:spPr/>
        <p:txBody>
          <a:bodyPr/>
          <a:lstStyle/>
          <a:p>
            <a:r>
              <a:rPr lang="zh-CN" altLang="en-US" b="1" dirty="0">
                <a:cs typeface="Arial" panose="020B0604020202020204" pitchFamily="34" charset="0"/>
              </a:rPr>
              <a:t>板外供电</a:t>
            </a:r>
            <a:endParaRPr lang="zh-CN" altLang="en-US" dirty="0">
              <a:cs typeface="Arial" panose="020B0604020202020204" pitchFamily="34" charset="0"/>
            </a:endParaRPr>
          </a:p>
          <a:p>
            <a:r>
              <a:rPr lang="zh-CN" altLang="en-US" dirty="0">
                <a:cs typeface="Arial" panose="020B0604020202020204" pitchFamily="34" charset="0"/>
              </a:rPr>
              <a:t>飞行</a:t>
            </a:r>
            <a:r>
              <a:rPr lang="zh-CN" altLang="en-US" b="1" dirty="0">
                <a:cs typeface="Arial" panose="020B0604020202020204" pitchFamily="34" charset="0"/>
              </a:rPr>
              <a:t>本质上是非稳定的</a:t>
            </a:r>
            <a:endParaRPr lang="zh-CN" altLang="en-US" dirty="0">
              <a:cs typeface="Arial" panose="020B0604020202020204" pitchFamily="34" charset="0"/>
            </a:endParaRPr>
          </a:p>
          <a:p>
            <a:r>
              <a:rPr lang="zh-CN" altLang="en-US" dirty="0">
                <a:cs typeface="Arial" panose="020B0604020202020204" pitchFamily="34" charset="0"/>
              </a:rPr>
              <a:t>使用</a:t>
            </a:r>
            <a:r>
              <a:rPr lang="zh-CN" altLang="en-US" b="1" dirty="0">
                <a:cs typeface="Arial" panose="020B0604020202020204" pitchFamily="34" charset="0"/>
              </a:rPr>
              <a:t>引导线</a:t>
            </a:r>
            <a:r>
              <a:rPr lang="zh-CN" altLang="en-US" dirty="0">
                <a:cs typeface="Arial" panose="020B0604020202020204" pitchFamily="34" charset="0"/>
              </a:rPr>
              <a:t>进行稳定</a:t>
            </a:r>
          </a:p>
          <a:p>
            <a:r>
              <a:rPr lang="zh-CN" altLang="en-US" dirty="0">
                <a:cs typeface="Arial" panose="020B0604020202020204" pitchFamily="34" charset="0"/>
              </a:rPr>
              <a:t>需要</a:t>
            </a:r>
            <a:r>
              <a:rPr lang="zh-CN" altLang="en-US" b="1" dirty="0">
                <a:cs typeface="Arial" panose="020B0604020202020204" pitchFamily="34" charset="0"/>
              </a:rPr>
              <a:t>滚转和俯仰力矩</a:t>
            </a:r>
            <a:r>
              <a:rPr lang="zh-CN" altLang="en-US" dirty="0">
                <a:cs typeface="Arial" panose="020B0604020202020204" pitchFamily="34" charset="0"/>
              </a:rPr>
              <a:t>进行姿态稳定</a:t>
            </a:r>
          </a:p>
          <a:p>
            <a:r>
              <a:rPr lang="zh-CN" altLang="en-US" b="1" dirty="0">
                <a:cs typeface="Arial" panose="020B0604020202020204" pitchFamily="34" charset="0"/>
              </a:rPr>
              <a:t>测量参数：</a:t>
            </a:r>
            <a:endParaRPr lang="zh-CN" altLang="en-US" dirty="0">
              <a:cs typeface="Arial" panose="020B0604020202020204" pitchFamily="34" charset="0"/>
            </a:endParaRPr>
          </a:p>
          <a:p>
            <a:r>
              <a:rPr lang="zh-CN" altLang="en-US" dirty="0">
                <a:cs typeface="Arial" panose="020B0604020202020204" pitchFamily="34" charset="0"/>
              </a:rPr>
              <a:t>电机电压 </a:t>
            </a:r>
            <a:r>
              <a:rPr lang="en-US" altLang="zh-CN" dirty="0">
                <a:cs typeface="Arial" panose="020B0604020202020204" pitchFamily="34" charset="0"/>
              </a:rPr>
              <a:t>(U</a:t>
            </a:r>
            <a:r>
              <a:rPr lang="en-US" altLang="zh-CN" i="1" dirty="0">
                <a:cs typeface="Arial" panose="020B0604020202020204" pitchFamily="34" charset="0"/>
              </a:rPr>
              <a:t>U</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电机电流 </a:t>
            </a:r>
            <a:r>
              <a:rPr lang="en-US" altLang="zh-CN" dirty="0">
                <a:cs typeface="Arial" panose="020B0604020202020204" pitchFamily="34" charset="0"/>
              </a:rPr>
              <a:t>(I</a:t>
            </a:r>
            <a:r>
              <a:rPr lang="en-US" altLang="zh-CN" i="1" dirty="0">
                <a:cs typeface="Arial" panose="020B0604020202020204" pitchFamily="34" charset="0"/>
              </a:rPr>
              <a:t>I</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拍动频率</a:t>
            </a:r>
            <a:r>
              <a:rPr lang="en-US" altLang="zh-CN" dirty="0">
                <a:cs typeface="Arial" panose="020B0604020202020204" pitchFamily="34" charset="0"/>
              </a:rPr>
              <a:t>(</a:t>
            </a:r>
            <a:r>
              <a:rPr lang="en-US" altLang="zh-CN" dirty="0" err="1">
                <a:cs typeface="Arial" panose="020B0604020202020204" pitchFamily="34" charset="0"/>
              </a:rPr>
              <a:t>f</a:t>
            </a:r>
            <a:r>
              <a:rPr lang="en-US" altLang="zh-CN" i="1" dirty="0" err="1">
                <a:cs typeface="Arial" panose="020B0604020202020204" pitchFamily="34" charset="0"/>
              </a:rPr>
              <a:t>f</a:t>
            </a:r>
            <a:r>
              <a:rPr lang="en-US" altLang="zh-CN" dirty="0">
                <a:cs typeface="Arial" panose="020B0604020202020204" pitchFamily="34" charset="0"/>
              </a:rPr>
              <a:t>)</a:t>
            </a:r>
            <a:br>
              <a:rPr lang="en-US" altLang="zh-CN" dirty="0">
                <a:cs typeface="Arial" panose="020B0604020202020204" pitchFamily="34" charset="0"/>
              </a:rPr>
            </a:br>
            <a:r>
              <a:rPr lang="zh-CN" altLang="en-US" dirty="0">
                <a:cs typeface="Arial" panose="020B0604020202020204" pitchFamily="34" charset="0"/>
              </a:rPr>
              <a:t>升力 </a:t>
            </a:r>
            <a:r>
              <a:rPr lang="en-US" altLang="zh-CN" dirty="0">
                <a:cs typeface="Arial" panose="020B0604020202020204" pitchFamily="34" charset="0"/>
              </a:rPr>
              <a:t>(L</a:t>
            </a:r>
            <a:r>
              <a:rPr lang="en-US" altLang="zh-CN" i="1" dirty="0">
                <a:cs typeface="Arial" panose="020B0604020202020204" pitchFamily="34" charset="0"/>
              </a:rPr>
              <a:t>L</a:t>
            </a:r>
            <a:r>
              <a:rPr lang="en-US" altLang="zh-CN" dirty="0">
                <a:cs typeface="Arial" panose="020B0604020202020204" pitchFamily="34" charset="0"/>
              </a:rPr>
              <a:t>)</a:t>
            </a:r>
            <a:endParaRPr lang="en-US" dirty="0"/>
          </a:p>
        </p:txBody>
      </p:sp>
      <p:sp>
        <p:nvSpPr>
          <p:cNvPr id="4" name="Slide Number Placeholder 3">
            <a:extLst>
              <a:ext uri="{FF2B5EF4-FFF2-40B4-BE49-F238E27FC236}">
                <a16:creationId xmlns="" xmlns:a16="http://schemas.microsoft.com/office/drawing/2014/main" id="{F5054DE0-17F4-4797-A067-5BA9E290BE10}"/>
              </a:ext>
            </a:extLst>
          </p:cNvPr>
          <p:cNvSpPr>
            <a:spLocks noGrp="1"/>
          </p:cNvSpPr>
          <p:nvPr>
            <p:ph type="sldNum" sz="quarter" idx="10"/>
          </p:nvPr>
        </p:nvSpPr>
        <p:spPr/>
        <p:txBody>
          <a:bodyPr/>
          <a:lstStyle/>
          <a:p>
            <a:pPr>
              <a:defRPr/>
            </a:pPr>
            <a:fld id="{3209C3FB-4AD6-4B36-A2A7-63E869CCBCB1}" type="slidenum">
              <a:rPr lang="zh-CN" altLang="en-US" smtClean="0"/>
              <a:t>54</a:t>
            </a:fld>
            <a:endParaRPr lang="en-US" altLang="zh-CN"/>
          </a:p>
        </p:txBody>
      </p:sp>
      <p:pic>
        <p:nvPicPr>
          <p:cNvPr id="5" name="图片 4"/>
          <p:cNvPicPr>
            <a:picLocks noChangeAspect="1"/>
          </p:cNvPicPr>
          <p:nvPr/>
        </p:nvPicPr>
        <p:blipFill>
          <a:blip r:embed="rId2"/>
          <a:stretch>
            <a:fillRect/>
          </a:stretch>
        </p:blipFill>
        <p:spPr>
          <a:xfrm>
            <a:off x="5803473" y="137440"/>
            <a:ext cx="2753109" cy="4820323"/>
          </a:xfrm>
          <a:prstGeom prst="rect">
            <a:avLst/>
          </a:prstGeom>
        </p:spPr>
      </p:pic>
    </p:spTree>
    <p:extLst>
      <p:ext uri="{BB962C8B-B14F-4D97-AF65-F5344CB8AC3E}">
        <p14:creationId xmlns:p14="http://schemas.microsoft.com/office/powerpoint/2010/main" val="58129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3B3DB7-4877-4E26-B023-ED5FE978E83D}"/>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领域</a:t>
            </a:r>
            <a:r>
              <a:rPr lang="en-US" altLang="zh-CN" sz="2800" b="1" kern="1200" dirty="0">
                <a:solidFill>
                  <a:schemeClr val="tx1"/>
                </a:solidFill>
                <a:effectLst/>
                <a:latin typeface="Calibri" panose="020F0502020204030204" pitchFamily="34" charset="0"/>
                <a:ea typeface="+mj-ea"/>
                <a:cs typeface="Arial" panose="020B0604020202020204" pitchFamily="34" charset="0"/>
              </a:rPr>
              <a:t>(1/2) </a:t>
            </a:r>
            <a:r>
              <a:rPr lang="zh-CN" altLang="en-US" sz="2800" b="1" kern="1200" dirty="0">
                <a:solidFill>
                  <a:schemeClr val="tx1"/>
                </a:solidFill>
                <a:effectLst/>
                <a:latin typeface="Calibri" panose="020F0502020204030204" pitchFamily="34" charset="0"/>
                <a:ea typeface="+mj-ea"/>
                <a:cs typeface="Arial" panose="020B0604020202020204" pitchFamily="34" charset="0"/>
              </a:rPr>
              <a:t>利用 </a:t>
            </a:r>
            <a:r>
              <a:rPr lang="en-US" altLang="zh-CN" sz="2800" b="1" kern="1200" dirty="0">
                <a:solidFill>
                  <a:schemeClr val="tx1"/>
                </a:solidFill>
                <a:effectLst/>
                <a:latin typeface="Calibri" panose="020F0502020204030204" pitchFamily="34" charset="0"/>
                <a:ea typeface="+mj-ea"/>
                <a:cs typeface="Arial" panose="020B0604020202020204" pitchFamily="34" charset="0"/>
              </a:rPr>
              <a:t>CIAD </a:t>
            </a:r>
            <a:r>
              <a:rPr lang="zh-CN" altLang="en-US" sz="2800" b="1" kern="1200" dirty="0">
                <a:solidFill>
                  <a:schemeClr val="tx1"/>
                </a:solidFill>
                <a:effectLst/>
                <a:latin typeface="Calibri" panose="020F0502020204030204" pitchFamily="34" charset="0"/>
                <a:ea typeface="+mj-ea"/>
                <a:cs typeface="Arial" panose="020B0604020202020204" pitchFamily="34" charset="0"/>
              </a:rPr>
              <a:t>进行机器人数字原型</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制作</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041CD0EC-81BD-422C-B51C-DBC8F65B2964}"/>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6AD22BB5-94BA-476B-900D-B73F2F942EAD}"/>
              </a:ext>
            </a:extLst>
          </p:cNvPr>
          <p:cNvSpPr>
            <a:spLocks noGrp="1"/>
          </p:cNvSpPr>
          <p:nvPr>
            <p:ph type="sldNum" sz="quarter" idx="10"/>
          </p:nvPr>
        </p:nvSpPr>
        <p:spPr/>
        <p:txBody>
          <a:bodyPr/>
          <a:lstStyle/>
          <a:p>
            <a:pPr>
              <a:defRPr/>
            </a:pPr>
            <a:fld id="{3209C3FB-4AD6-4B36-A2A7-63E869CCBCB1}" type="slidenum">
              <a:rPr lang="zh-CN" altLang="en-US" smtClean="0"/>
              <a:t>55</a:t>
            </a:fld>
            <a:endParaRPr lang="en-US" altLang="zh-CN"/>
          </a:p>
        </p:txBody>
      </p:sp>
      <p:pic>
        <p:nvPicPr>
          <p:cNvPr id="5" name="图片 4"/>
          <p:cNvPicPr>
            <a:picLocks noChangeAspect="1"/>
          </p:cNvPicPr>
          <p:nvPr/>
        </p:nvPicPr>
        <p:blipFill>
          <a:blip r:embed="rId2"/>
          <a:stretch>
            <a:fillRect/>
          </a:stretch>
        </p:blipFill>
        <p:spPr>
          <a:xfrm>
            <a:off x="177097" y="843281"/>
            <a:ext cx="8678486" cy="4239217"/>
          </a:xfrm>
          <a:prstGeom prst="rect">
            <a:avLst/>
          </a:prstGeom>
        </p:spPr>
      </p:pic>
    </p:spTree>
    <p:extLst>
      <p:ext uri="{BB962C8B-B14F-4D97-AF65-F5344CB8AC3E}">
        <p14:creationId xmlns:p14="http://schemas.microsoft.com/office/powerpoint/2010/main" val="108081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640319-871D-4BAF-A8FC-290CDCE24823}"/>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章节内容</a:t>
            </a:r>
          </a:p>
          <a:p>
            <a:endParaRPr lang="en-US" dirty="0"/>
          </a:p>
        </p:txBody>
      </p:sp>
      <p:sp>
        <p:nvSpPr>
          <p:cNvPr id="3" name="Content Placeholder 2">
            <a:extLst>
              <a:ext uri="{FF2B5EF4-FFF2-40B4-BE49-F238E27FC236}">
                <a16:creationId xmlns="" xmlns:a16="http://schemas.microsoft.com/office/drawing/2014/main" id="{91E3D81A-36B6-43DA-84CD-08FA000AA6FF}"/>
              </a:ext>
            </a:extLst>
          </p:cNvPr>
          <p:cNvSpPr>
            <a:spLocks noGrp="1"/>
          </p:cNvSpPr>
          <p:nvPr>
            <p:ph idx="1"/>
          </p:nvPr>
        </p:nvSpPr>
        <p:spPr/>
        <p:txBody>
          <a:bodyPr/>
          <a:lstStyle/>
          <a:p>
            <a:r>
              <a:rPr lang="zh-CN" altLang="en-US" dirty="0">
                <a:cs typeface="Arial" panose="020B0604020202020204" pitchFamily="34" charset="0"/>
              </a:rPr>
              <a:t>工业 </a:t>
            </a:r>
            <a:r>
              <a:rPr lang="en-US" altLang="zh-CN" dirty="0">
                <a:cs typeface="Arial" panose="020B0604020202020204" pitchFamily="34" charset="0"/>
              </a:rPr>
              <a:t>4.0 (i4)</a:t>
            </a:r>
          </a:p>
          <a:p>
            <a:r>
              <a:rPr lang="zh-CN" altLang="en-US" dirty="0">
                <a:cs typeface="Arial" panose="020B0604020202020204" pitchFamily="34" charset="0"/>
              </a:rPr>
              <a:t>数字孪生</a:t>
            </a:r>
          </a:p>
          <a:p>
            <a:r>
              <a:rPr lang="zh-CN" altLang="en-US" dirty="0">
                <a:cs typeface="Arial" panose="020B0604020202020204" pitchFamily="34" charset="0"/>
              </a:rPr>
              <a:t>人工智能驱动的数字化制造迈向 </a:t>
            </a:r>
            <a:r>
              <a:rPr lang="en-US" altLang="zh-CN" dirty="0">
                <a:cs typeface="Arial" panose="020B0604020202020204" pitchFamily="34" charset="0"/>
              </a:rPr>
              <a:t>i4.0</a:t>
            </a:r>
          </a:p>
          <a:p>
            <a:r>
              <a:rPr lang="zh-CN" altLang="en-US" b="1" dirty="0">
                <a:cs typeface="Arial" panose="020B0604020202020204" pitchFamily="34" charset="0"/>
              </a:rPr>
              <a:t>各行业中的 </a:t>
            </a:r>
            <a:r>
              <a:rPr lang="en-US" altLang="zh-CN" b="1" dirty="0">
                <a:cs typeface="Arial" panose="020B0604020202020204" pitchFamily="34" charset="0"/>
              </a:rPr>
              <a:t>i4</a:t>
            </a:r>
            <a:endParaRPr lang="en-US" b="1" dirty="0"/>
          </a:p>
        </p:txBody>
      </p:sp>
      <p:sp>
        <p:nvSpPr>
          <p:cNvPr id="4" name="Slide Number Placeholder 3">
            <a:extLst>
              <a:ext uri="{FF2B5EF4-FFF2-40B4-BE49-F238E27FC236}">
                <a16:creationId xmlns="" xmlns:a16="http://schemas.microsoft.com/office/drawing/2014/main" id="{85380D22-FF78-43B4-A6FA-FFCF156035F1}"/>
              </a:ext>
            </a:extLst>
          </p:cNvPr>
          <p:cNvSpPr>
            <a:spLocks noGrp="1"/>
          </p:cNvSpPr>
          <p:nvPr>
            <p:ph type="sldNum" sz="quarter" idx="10"/>
          </p:nvPr>
        </p:nvSpPr>
        <p:spPr/>
        <p:txBody>
          <a:bodyPr/>
          <a:lstStyle/>
          <a:p>
            <a:pPr>
              <a:defRPr/>
            </a:pPr>
            <a:fld id="{3209C3FB-4AD6-4B36-A2A7-63E869CCBCB1}" type="slidenum">
              <a:rPr lang="zh-CN" altLang="en-US" smtClean="0"/>
              <a:t>56</a:t>
            </a:fld>
            <a:endParaRPr lang="en-US" altLang="zh-CN"/>
          </a:p>
        </p:txBody>
      </p:sp>
    </p:spTree>
    <p:extLst>
      <p:ext uri="{BB962C8B-B14F-4D97-AF65-F5344CB8AC3E}">
        <p14:creationId xmlns:p14="http://schemas.microsoft.com/office/powerpoint/2010/main" val="38580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4B24B0-3483-426F-8041-0F3849EAC625}"/>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全球收入排名前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的数字孪生</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公司</a:t>
            </a:r>
          </a:p>
        </p:txBody>
      </p:sp>
      <p:sp>
        <p:nvSpPr>
          <p:cNvPr id="4" name="Slide Number Placeholder 3">
            <a:extLst>
              <a:ext uri="{FF2B5EF4-FFF2-40B4-BE49-F238E27FC236}">
                <a16:creationId xmlns="" xmlns:a16="http://schemas.microsoft.com/office/drawing/2014/main" id="{597EA886-6F38-49E6-AC41-9C13623B38AD}"/>
              </a:ext>
            </a:extLst>
          </p:cNvPr>
          <p:cNvSpPr>
            <a:spLocks noGrp="1"/>
          </p:cNvSpPr>
          <p:nvPr>
            <p:ph type="sldNum" sz="quarter" idx="10"/>
          </p:nvPr>
        </p:nvSpPr>
        <p:spPr/>
        <p:txBody>
          <a:bodyPr/>
          <a:lstStyle/>
          <a:p>
            <a:pPr>
              <a:defRPr/>
            </a:pPr>
            <a:fld id="{3209C3FB-4AD6-4B36-A2A7-63E869CCBCB1}" type="slidenum">
              <a:rPr lang="zh-CN" altLang="en-US" smtClean="0"/>
              <a:t>57</a:t>
            </a:fld>
            <a:endParaRPr lang="en-US" altLang="zh-CN"/>
          </a:p>
        </p:txBody>
      </p:sp>
      <p:sp>
        <p:nvSpPr>
          <p:cNvPr id="6" name="内容占位符 5"/>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304800" y="964099"/>
            <a:ext cx="8449854" cy="4105848"/>
          </a:xfrm>
          <a:prstGeom prst="rect">
            <a:avLst/>
          </a:prstGeom>
        </p:spPr>
      </p:pic>
    </p:spTree>
    <p:extLst>
      <p:ext uri="{BB962C8B-B14F-4D97-AF65-F5344CB8AC3E}">
        <p14:creationId xmlns:p14="http://schemas.microsoft.com/office/powerpoint/2010/main" val="17785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0435A-1D30-4320-B649-B13B7A6DA1EF}"/>
              </a:ext>
            </a:extLst>
          </p:cNvPr>
          <p:cNvSpPr>
            <a:spLocks noGrp="1"/>
          </p:cNvSpPr>
          <p:nvPr>
            <p:ph type="title"/>
          </p:nvPr>
        </p:nvSpPr>
        <p:spPr/>
        <p:txBody>
          <a:bodyPr/>
          <a:lstStyle/>
          <a:p>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内容</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6C4B384B-E83C-43FD-9464-821840539143}"/>
              </a:ext>
            </a:extLst>
          </p:cNvPr>
          <p:cNvSpPr>
            <a:spLocks noGrp="1"/>
          </p:cNvSpPr>
          <p:nvPr>
            <p:ph idx="1"/>
          </p:nvPr>
        </p:nvSpPr>
        <p:spPr/>
        <p:txBody>
          <a:bodyPr/>
          <a:lstStyle/>
          <a:p>
            <a:r>
              <a:rPr lang="zh-CN" altLang="en-US" dirty="0">
                <a:cs typeface="Arial" panose="020B0604020202020204" pitchFamily="34" charset="0"/>
              </a:rPr>
              <a:t>西门子</a:t>
            </a:r>
          </a:p>
          <a:p>
            <a:r>
              <a:rPr lang="zh-CN" altLang="en-US" dirty="0">
                <a:cs typeface="Arial" panose="020B0604020202020204" pitchFamily="34" charset="0"/>
              </a:rPr>
              <a:t>博</a:t>
            </a:r>
            <a:r>
              <a:rPr lang="zh-CN" altLang="en-US" dirty="0" smtClean="0">
                <a:cs typeface="Arial" panose="020B0604020202020204" pitchFamily="34" charset="0"/>
              </a:rPr>
              <a:t>世</a:t>
            </a:r>
            <a:endParaRPr lang="zh-CN" altLang="en-US" dirty="0">
              <a:cs typeface="Arial" panose="020B0604020202020204" pitchFamily="34" charset="0"/>
            </a:endParaRPr>
          </a:p>
        </p:txBody>
      </p:sp>
      <p:sp>
        <p:nvSpPr>
          <p:cNvPr id="4" name="Slide Number Placeholder 3">
            <a:extLst>
              <a:ext uri="{FF2B5EF4-FFF2-40B4-BE49-F238E27FC236}">
                <a16:creationId xmlns="" xmlns:a16="http://schemas.microsoft.com/office/drawing/2014/main" id="{1071C7E0-7893-4167-BEFB-23F31217AC10}"/>
              </a:ext>
            </a:extLst>
          </p:cNvPr>
          <p:cNvSpPr>
            <a:spLocks noGrp="1"/>
          </p:cNvSpPr>
          <p:nvPr>
            <p:ph type="sldNum" sz="quarter" idx="10"/>
          </p:nvPr>
        </p:nvSpPr>
        <p:spPr/>
        <p:txBody>
          <a:bodyPr/>
          <a:lstStyle/>
          <a:p>
            <a:pPr>
              <a:defRPr/>
            </a:pPr>
            <a:fld id="{3209C3FB-4AD6-4B36-A2A7-63E869CCBCB1}" type="slidenum">
              <a:rPr lang="zh-CN" altLang="en-US" smtClean="0"/>
              <a:t>58</a:t>
            </a:fld>
            <a:endParaRPr lang="en-US" altLang="zh-CN"/>
          </a:p>
        </p:txBody>
      </p:sp>
      <p:pic>
        <p:nvPicPr>
          <p:cNvPr id="5" name="图片 4"/>
          <p:cNvPicPr>
            <a:picLocks noChangeAspect="1"/>
          </p:cNvPicPr>
          <p:nvPr/>
        </p:nvPicPr>
        <p:blipFill>
          <a:blip r:embed="rId2"/>
          <a:stretch>
            <a:fillRect/>
          </a:stretch>
        </p:blipFill>
        <p:spPr>
          <a:xfrm>
            <a:off x="2401405" y="1347308"/>
            <a:ext cx="6106377" cy="3439005"/>
          </a:xfrm>
          <a:prstGeom prst="rect">
            <a:avLst/>
          </a:prstGeom>
        </p:spPr>
      </p:pic>
    </p:spTree>
    <p:extLst>
      <p:ext uri="{BB962C8B-B14F-4D97-AF65-F5344CB8AC3E}">
        <p14:creationId xmlns:p14="http://schemas.microsoft.com/office/powerpoint/2010/main" val="104806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BE665B-BC52-424E-9EBF-A8C153D2C3F1}"/>
              </a:ext>
            </a:extLst>
          </p:cNvPr>
          <p:cNvSpPr>
            <a:spLocks noGrp="1"/>
          </p:cNvSpPr>
          <p:nvPr>
            <p:ph type="title"/>
          </p:nvPr>
        </p:nvSpPr>
        <p:spPr/>
        <p:txBody>
          <a:bodyPr/>
          <a:lstStyle/>
          <a:p>
            <a:r>
              <a:rPr lang="en-US" altLang="zh-CN" sz="2800" b="1" kern="1200" dirty="0">
                <a:solidFill>
                  <a:schemeClr val="tx1"/>
                </a:solidFill>
                <a:effectLst/>
                <a:latin typeface="Calibri" panose="020F0502020204030204" pitchFamily="34" charset="0"/>
                <a:ea typeface="+mj-ea"/>
                <a:cs typeface="Arial" panose="020B0604020202020204" pitchFamily="34" charset="0"/>
              </a:rPr>
              <a:t>1. </a:t>
            </a:r>
            <a:r>
              <a:rPr lang="zh-CN" altLang="en-US" sz="2800" b="1" kern="1200" dirty="0">
                <a:solidFill>
                  <a:schemeClr val="tx1"/>
                </a:solidFill>
                <a:effectLst/>
                <a:latin typeface="Calibri" panose="020F0502020204030204" pitchFamily="34" charset="0"/>
                <a:ea typeface="+mj-ea"/>
                <a:cs typeface="Arial" panose="020B0604020202020204" pitchFamily="34" charset="0"/>
              </a:rPr>
              <a:t>西门子</a:t>
            </a:r>
            <a:r>
              <a:rPr lang="en-US" altLang="zh-CN" sz="2800" b="1" kern="1200" dirty="0">
                <a:solidFill>
                  <a:schemeClr val="tx1"/>
                </a:solidFill>
                <a:effectLst/>
                <a:latin typeface="Calibri" panose="020F0502020204030204" pitchFamily="34" charset="0"/>
                <a:ea typeface="+mj-ea"/>
                <a:cs typeface="Arial" panose="020B0604020202020204" pitchFamily="34" charset="0"/>
              </a:rPr>
              <a:t>[3</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br>
              <a:rPr lang="en-US" altLang="zh-CN" sz="2800" b="1" kern="1200" dirty="0" smtClean="0">
                <a:solidFill>
                  <a:schemeClr val="tx1"/>
                </a:solidFill>
                <a:effectLst/>
                <a:latin typeface="Calibri" panose="020F0502020204030204" pitchFamily="34" charset="0"/>
                <a:ea typeface="+mj-ea"/>
                <a:cs typeface="Arial" panose="020B0604020202020204" pitchFamily="34" charset="0"/>
              </a:rPr>
            </a:b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a:p>
            <a:r>
              <a:rPr lang="zh-CN" altLang="en-US" sz="2800" b="1" kern="1200" dirty="0">
                <a:solidFill>
                  <a:schemeClr val="tx1"/>
                </a:solidFill>
                <a:effectLst/>
                <a:latin typeface="Calibri" panose="020F0502020204030204" pitchFamily="34" charset="0"/>
                <a:ea typeface="+mj-ea"/>
                <a:cs typeface="Arial" panose="020B0604020202020204" pitchFamily="34" charset="0"/>
              </a:rPr>
              <a:t>全面而精确的数字</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孪生</a:t>
            </a:r>
            <a:endParaRPr lang="en-US" dirty="0"/>
          </a:p>
        </p:txBody>
      </p:sp>
      <p:pic>
        <p:nvPicPr>
          <p:cNvPr id="5" name="内容占位符 4"/>
          <p:cNvPicPr>
            <a:picLocks noGrp="1" noChangeAspect="1"/>
          </p:cNvPicPr>
          <p:nvPr>
            <p:ph idx="1"/>
          </p:nvPr>
        </p:nvPicPr>
        <p:blipFill rotWithShape="1">
          <a:blip r:embed="rId2"/>
          <a:srcRect t="12939"/>
          <a:stretch/>
        </p:blipFill>
        <p:spPr>
          <a:xfrm>
            <a:off x="404694" y="1416796"/>
            <a:ext cx="8116409" cy="3369517"/>
          </a:xfrm>
          <a:prstGeom prst="rect">
            <a:avLst/>
          </a:prstGeom>
        </p:spPr>
      </p:pic>
      <p:sp>
        <p:nvSpPr>
          <p:cNvPr id="4" name="Slide Number Placeholder 3">
            <a:extLst>
              <a:ext uri="{FF2B5EF4-FFF2-40B4-BE49-F238E27FC236}">
                <a16:creationId xmlns="" xmlns:a16="http://schemas.microsoft.com/office/drawing/2014/main" id="{D02F68BF-8AA6-47C1-ADC3-821063496E82}"/>
              </a:ext>
            </a:extLst>
          </p:cNvPr>
          <p:cNvSpPr>
            <a:spLocks noGrp="1"/>
          </p:cNvSpPr>
          <p:nvPr>
            <p:ph type="sldNum" sz="quarter" idx="10"/>
          </p:nvPr>
        </p:nvSpPr>
        <p:spPr/>
        <p:txBody>
          <a:bodyPr/>
          <a:lstStyle/>
          <a:p>
            <a:pPr>
              <a:defRPr/>
            </a:pPr>
            <a:fld id="{3209C3FB-4AD6-4B36-A2A7-63E869CCBCB1}" type="slidenum">
              <a:rPr lang="zh-CN" altLang="en-US" smtClean="0"/>
              <a:t>59</a:t>
            </a:fld>
            <a:endParaRPr lang="en-US" altLang="zh-CN"/>
          </a:p>
        </p:txBody>
      </p:sp>
    </p:spTree>
    <p:extLst>
      <p:ext uri="{BB962C8B-B14F-4D97-AF65-F5344CB8AC3E}">
        <p14:creationId xmlns:p14="http://schemas.microsoft.com/office/powerpoint/2010/main" val="260070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A58700-C034-4770-96DA-ED013FC32262}"/>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第一次工业革命</a:t>
            </a:r>
          </a:p>
          <a:p>
            <a:endParaRPr lang="en-US" dirty="0"/>
          </a:p>
        </p:txBody>
      </p:sp>
      <p:sp>
        <p:nvSpPr>
          <p:cNvPr id="3" name="Content Placeholder 2">
            <a:extLst>
              <a:ext uri="{FF2B5EF4-FFF2-40B4-BE49-F238E27FC236}">
                <a16:creationId xmlns="" xmlns:a16="http://schemas.microsoft.com/office/drawing/2014/main" id="{1F8341B3-0EE4-44A5-BBC2-9B554F022EAB}"/>
              </a:ext>
            </a:extLst>
          </p:cNvPr>
          <p:cNvSpPr>
            <a:spLocks noGrp="1"/>
          </p:cNvSpPr>
          <p:nvPr>
            <p:ph idx="1"/>
          </p:nvPr>
        </p:nvSpPr>
        <p:spPr/>
        <p:txBody>
          <a:bodyPr/>
          <a:lstStyle/>
          <a:p>
            <a:r>
              <a:rPr lang="zh-CN" altLang="en-US" dirty="0">
                <a:cs typeface="Arial" panose="020B0604020202020204" pitchFamily="34" charset="0"/>
              </a:rPr>
              <a:t>始于 </a:t>
            </a:r>
            <a:r>
              <a:rPr lang="en-US" altLang="zh-CN" b="1" dirty="0">
                <a:cs typeface="Arial" panose="020B0604020202020204" pitchFamily="34" charset="0"/>
              </a:rPr>
              <a:t>18 </a:t>
            </a:r>
            <a:r>
              <a:rPr lang="zh-CN" altLang="en-US" b="1" dirty="0">
                <a:cs typeface="Arial" panose="020B0604020202020204" pitchFamily="34" charset="0"/>
              </a:rPr>
              <a:t>世纪中期</a:t>
            </a:r>
            <a:r>
              <a:rPr lang="zh-CN" altLang="en-US" dirty="0">
                <a:cs typeface="Arial" panose="020B0604020202020204" pitchFamily="34" charset="0"/>
              </a:rPr>
              <a:t> 的英格兰</a:t>
            </a:r>
          </a:p>
          <a:p>
            <a:r>
              <a:rPr lang="zh-CN" altLang="en-US" b="1" dirty="0">
                <a:cs typeface="Arial" panose="020B0604020202020204" pitchFamily="34" charset="0"/>
              </a:rPr>
              <a:t>蒸汽机</a:t>
            </a:r>
            <a:r>
              <a:rPr lang="zh-CN" altLang="en-US" dirty="0">
                <a:cs typeface="Arial" panose="020B0604020202020204" pitchFamily="34" charset="0"/>
              </a:rPr>
              <a:t> 的发明，将 </a:t>
            </a:r>
            <a:r>
              <a:rPr lang="zh-CN" altLang="en-US" b="1" dirty="0">
                <a:cs typeface="Arial" panose="020B0604020202020204" pitchFamily="34" charset="0"/>
              </a:rPr>
              <a:t>热能转化为运动（能量转换）</a:t>
            </a:r>
            <a:endParaRPr lang="zh-CN" altLang="en-US" dirty="0">
              <a:cs typeface="Arial" panose="020B0604020202020204" pitchFamily="34" charset="0"/>
            </a:endParaRPr>
          </a:p>
          <a:p>
            <a:r>
              <a:rPr lang="zh-CN" altLang="en-US" dirty="0">
                <a:cs typeface="Arial" panose="020B0604020202020204" pitchFamily="34" charset="0"/>
              </a:rPr>
              <a:t>在此之前，人们几乎完全依赖 </a:t>
            </a:r>
            <a:r>
              <a:rPr lang="zh-CN" altLang="en-US" b="1" dirty="0">
                <a:cs typeface="Arial" panose="020B0604020202020204" pitchFamily="34" charset="0"/>
              </a:rPr>
              <a:t>植物作为主要能源来源</a:t>
            </a:r>
            <a:r>
              <a:rPr lang="zh-CN" altLang="en-US" dirty="0">
                <a:cs typeface="Arial" panose="020B0604020202020204" pitchFamily="34" charset="0"/>
              </a:rPr>
              <a:t>。</a:t>
            </a:r>
          </a:p>
          <a:p>
            <a:r>
              <a:rPr lang="zh-CN" altLang="en-US" dirty="0">
                <a:cs typeface="Arial" panose="020B0604020202020204" pitchFamily="34" charset="0"/>
              </a:rPr>
              <a:t>蒸汽动力被用来直接驱动英格兰不断发展的 </a:t>
            </a:r>
            <a:r>
              <a:rPr lang="zh-CN" altLang="en-US" b="1" dirty="0">
                <a:cs typeface="Arial" panose="020B0604020202020204" pitchFamily="34" charset="0"/>
              </a:rPr>
              <a:t>纺织</a:t>
            </a:r>
            <a:r>
              <a:rPr lang="zh-CN" altLang="en-US" dirty="0">
                <a:cs typeface="Arial" panose="020B0604020202020204" pitchFamily="34" charset="0"/>
              </a:rPr>
              <a:t> 工业的 </a:t>
            </a:r>
            <a:r>
              <a:rPr lang="zh-CN" altLang="en-US" b="1" dirty="0">
                <a:cs typeface="Arial" panose="020B0604020202020204" pitchFamily="34" charset="0"/>
              </a:rPr>
              <a:t>纺纱</a:t>
            </a:r>
            <a:r>
              <a:rPr lang="zh-CN" altLang="en-US" dirty="0">
                <a:cs typeface="Arial" panose="020B0604020202020204" pitchFamily="34" charset="0"/>
              </a:rPr>
              <a:t> 和 </a:t>
            </a:r>
            <a:r>
              <a:rPr lang="zh-CN" altLang="en-US" b="1" dirty="0">
                <a:cs typeface="Arial" panose="020B0604020202020204" pitchFamily="34" charset="0"/>
              </a:rPr>
              <a:t>织布</a:t>
            </a:r>
            <a:r>
              <a:rPr lang="zh-CN" altLang="en-US" dirty="0">
                <a:cs typeface="Arial" panose="020B0604020202020204" pitchFamily="34" charset="0"/>
              </a:rPr>
              <a:t> 设备。</a:t>
            </a:r>
            <a:endParaRPr lang="en-US" dirty="0"/>
          </a:p>
        </p:txBody>
      </p:sp>
      <p:sp>
        <p:nvSpPr>
          <p:cNvPr id="4" name="Slide Number Placeholder 3">
            <a:extLst>
              <a:ext uri="{FF2B5EF4-FFF2-40B4-BE49-F238E27FC236}">
                <a16:creationId xmlns="" xmlns:a16="http://schemas.microsoft.com/office/drawing/2014/main" id="{26A17BBD-0100-47C6-871D-96BC1CA62F0C}"/>
              </a:ext>
            </a:extLst>
          </p:cNvPr>
          <p:cNvSpPr>
            <a:spLocks noGrp="1"/>
          </p:cNvSpPr>
          <p:nvPr>
            <p:ph type="sldNum" sz="quarter" idx="10"/>
          </p:nvPr>
        </p:nvSpPr>
        <p:spPr/>
        <p:txBody>
          <a:bodyPr/>
          <a:lstStyle/>
          <a:p>
            <a:pPr>
              <a:defRPr/>
            </a:pPr>
            <a:fld id="{3209C3FB-4AD6-4B36-A2A7-63E869CCBCB1}" type="slidenum">
              <a:rPr lang="zh-CN" altLang="en-US" smtClean="0"/>
              <a:t>6</a:t>
            </a:fld>
            <a:endParaRPr lang="en-US" altLang="zh-CN"/>
          </a:p>
        </p:txBody>
      </p:sp>
    </p:spTree>
    <p:extLst>
      <p:ext uri="{BB962C8B-B14F-4D97-AF65-F5344CB8AC3E}">
        <p14:creationId xmlns:p14="http://schemas.microsoft.com/office/powerpoint/2010/main" val="321625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0862" y="523589"/>
            <a:ext cx="8602275" cy="4096322"/>
          </a:xfrm>
          <a:prstGeom prst="rect">
            <a:avLst/>
          </a:prstGeom>
        </p:spPr>
      </p:pic>
      <p:sp>
        <p:nvSpPr>
          <p:cNvPr id="2" name="Title 1">
            <a:extLst>
              <a:ext uri="{FF2B5EF4-FFF2-40B4-BE49-F238E27FC236}">
                <a16:creationId xmlns="" xmlns:a16="http://schemas.microsoft.com/office/drawing/2014/main" id="{4762EDB5-BC4C-4CD4-95FB-328C34D3B2C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08713AAB-221B-4BB6-91A9-2C210F2EEA08}"/>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861F3C13-1724-46AD-AD77-A7C67E61F28A}"/>
              </a:ext>
            </a:extLst>
          </p:cNvPr>
          <p:cNvSpPr>
            <a:spLocks noGrp="1"/>
          </p:cNvSpPr>
          <p:nvPr>
            <p:ph type="sldNum" sz="quarter" idx="10"/>
          </p:nvPr>
        </p:nvSpPr>
        <p:spPr/>
        <p:txBody>
          <a:bodyPr/>
          <a:lstStyle/>
          <a:p>
            <a:pPr>
              <a:defRPr/>
            </a:pPr>
            <a:fld id="{3209C3FB-4AD6-4B36-A2A7-63E869CCBCB1}" type="slidenum">
              <a:rPr lang="zh-CN" altLang="en-US" smtClean="0"/>
              <a:t>60</a:t>
            </a:fld>
            <a:endParaRPr lang="en-US" altLang="zh-CN"/>
          </a:p>
        </p:txBody>
      </p:sp>
    </p:spTree>
    <p:extLst>
      <p:ext uri="{BB962C8B-B14F-4D97-AF65-F5344CB8AC3E}">
        <p14:creationId xmlns:p14="http://schemas.microsoft.com/office/powerpoint/2010/main" val="278410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5125" y="537878"/>
            <a:ext cx="8773749" cy="4067743"/>
          </a:xfrm>
          <a:prstGeom prst="rect">
            <a:avLst/>
          </a:prstGeom>
        </p:spPr>
      </p:pic>
      <p:sp>
        <p:nvSpPr>
          <p:cNvPr id="2" name="Title 1">
            <a:extLst>
              <a:ext uri="{FF2B5EF4-FFF2-40B4-BE49-F238E27FC236}">
                <a16:creationId xmlns="" xmlns:a16="http://schemas.microsoft.com/office/drawing/2014/main" id="{FA7DC74B-661A-4EA9-8204-C51ACBC30D6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6045CD4F-5F97-4418-A1E1-2480B8527261}"/>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E4025E5F-A71B-4A56-B3E3-A5C321D9D4F7}"/>
              </a:ext>
            </a:extLst>
          </p:cNvPr>
          <p:cNvSpPr>
            <a:spLocks noGrp="1"/>
          </p:cNvSpPr>
          <p:nvPr>
            <p:ph type="sldNum" sz="quarter" idx="10"/>
          </p:nvPr>
        </p:nvSpPr>
        <p:spPr/>
        <p:txBody>
          <a:bodyPr/>
          <a:lstStyle/>
          <a:p>
            <a:pPr>
              <a:defRPr/>
            </a:pPr>
            <a:fld id="{3209C3FB-4AD6-4B36-A2A7-63E869CCBCB1}" type="slidenum">
              <a:rPr lang="zh-CN" altLang="en-US" smtClean="0"/>
              <a:t>61</a:t>
            </a:fld>
            <a:endParaRPr lang="en-US" altLang="zh-CN"/>
          </a:p>
        </p:txBody>
      </p:sp>
    </p:spTree>
    <p:extLst>
      <p:ext uri="{BB962C8B-B14F-4D97-AF65-F5344CB8AC3E}">
        <p14:creationId xmlns:p14="http://schemas.microsoft.com/office/powerpoint/2010/main" val="253354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35D61A-0DC3-484F-92DC-5F532C95001E}"/>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工厂或云级别</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管理</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管理</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应用和连接的</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边缘设备</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5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将边缘数据交换</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到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IT/</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云系统</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云</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MindSphere</a:t>
            </a: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边缘应用</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商店</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1 </a:t>
            </a: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Matlab</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节点</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a:solidFill>
                  <a:schemeClr val="tx1"/>
                </a:solidFill>
                <a:effectLst/>
                <a:latin typeface="Calibri" panose="020F0502020204030204" pitchFamily="34" charset="0"/>
                <a:ea typeface="+mj-ea"/>
                <a:cs typeface="Arial" panose="020B0604020202020204" pitchFamily="34" charset="0"/>
              </a:rPr>
              <a:t>python</a:t>
            </a:r>
            <a:br>
              <a:rPr lang="en-US" altLang="zh-CN"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边缘应用</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创建边缘应用</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现场级别</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连接到</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自动化</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边缘应用</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边缘应用</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3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分发</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应用</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应用更新</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安全补丁</a:t>
            </a:r>
          </a:p>
          <a:p>
            <a:r>
              <a:rPr lang="en-US" altLang="zh-CN" sz="2800" b="0" i="0" kern="1200" dirty="0">
                <a:solidFill>
                  <a:schemeClr val="tx1"/>
                </a:solidFill>
                <a:effectLst/>
                <a:latin typeface="Calibri" panose="020F0502020204030204" pitchFamily="34" charset="0"/>
                <a:ea typeface="+mj-ea"/>
                <a:cs typeface="Arial" panose="020B0604020202020204" pitchFamily="34" charset="0"/>
              </a:rPr>
              <a:t>4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边缘运行时</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访问应用</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zh-CN" altLang="en-US" sz="2800" b="0" i="0" kern="1200" dirty="0">
                <a:solidFill>
                  <a:schemeClr val="tx1"/>
                </a:solidFill>
                <a:effectLst/>
                <a:latin typeface="Calibri" panose="020F0502020204030204" pitchFamily="34" charset="0"/>
                <a:ea typeface="+mj-ea"/>
                <a:cs typeface="Arial" panose="020B0604020202020204" pitchFamily="34" charset="0"/>
              </a:rPr>
              <a:t>在边缘设备上</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振动分析应用</a:t>
            </a:r>
            <a:br>
              <a:rPr lang="zh-CN" altLang="en-US" sz="2800" b="0" i="0" kern="1200" dirty="0">
                <a:solidFill>
                  <a:schemeClr val="tx1"/>
                </a:solidFill>
                <a:effectLst/>
                <a:latin typeface="Calibri" panose="020F0502020204030204" pitchFamily="34" charset="0"/>
                <a:ea typeface="+mj-ea"/>
                <a:cs typeface="Arial" panose="020B0604020202020204" pitchFamily="34" charset="0"/>
              </a:rPr>
            </a:br>
            <a:r>
              <a:rPr lang="en-US" altLang="zh-CN" sz="2800" b="0" i="0" kern="1200" dirty="0" err="1">
                <a:solidFill>
                  <a:schemeClr val="tx1"/>
                </a:solidFill>
                <a:effectLst/>
                <a:latin typeface="Calibri" panose="020F0502020204030204" pitchFamily="34" charset="0"/>
                <a:ea typeface="+mj-ea"/>
                <a:cs typeface="Arial" panose="020B0604020202020204" pitchFamily="34" charset="0"/>
              </a:rPr>
              <a:t>Matlab</a:t>
            </a:r>
            <a:endParaRPr lang="en-US" altLang="zh-CN" sz="2800" b="0" i="0" kern="1200" dirty="0">
              <a:solidFill>
                <a:schemeClr val="tx1"/>
              </a:solidFill>
              <a:effectLst/>
              <a:latin typeface="Calibri" panose="020F0502020204030204" pitchFamily="34" charset="0"/>
              <a:ea typeface="+mj-ea"/>
              <a:cs typeface="Arial" panose="020B0604020202020204" pitchFamily="34" charset="0"/>
            </a:endParaRP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自动化系统</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客户端访问应用</a:t>
            </a:r>
          </a:p>
          <a:p>
            <a:endParaRPr lang="en-US" dirty="0"/>
          </a:p>
        </p:txBody>
      </p:sp>
      <p:sp>
        <p:nvSpPr>
          <p:cNvPr id="3" name="Content Placeholder 2">
            <a:extLst>
              <a:ext uri="{FF2B5EF4-FFF2-40B4-BE49-F238E27FC236}">
                <a16:creationId xmlns="" xmlns:a16="http://schemas.microsoft.com/office/drawing/2014/main" id="{E02B8E0B-9C60-476A-8576-496A0C437525}"/>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4C3C56F2-3439-4A99-B721-89DAB863580A}"/>
              </a:ext>
            </a:extLst>
          </p:cNvPr>
          <p:cNvSpPr>
            <a:spLocks noGrp="1"/>
          </p:cNvSpPr>
          <p:nvPr>
            <p:ph type="sldNum" sz="quarter" idx="10"/>
          </p:nvPr>
        </p:nvSpPr>
        <p:spPr/>
        <p:txBody>
          <a:bodyPr/>
          <a:lstStyle/>
          <a:p>
            <a:pPr>
              <a:defRPr/>
            </a:pPr>
            <a:fld id="{3209C3FB-4AD6-4B36-A2A7-63E869CCBCB1}" type="slidenum">
              <a:rPr lang="zh-CN" altLang="en-US" smtClean="0"/>
              <a:t>62</a:t>
            </a:fld>
            <a:endParaRPr lang="en-US" altLang="zh-CN"/>
          </a:p>
        </p:txBody>
      </p:sp>
      <p:pic>
        <p:nvPicPr>
          <p:cNvPr id="5" name="图片 4"/>
          <p:cNvPicPr>
            <a:picLocks noChangeAspect="1"/>
          </p:cNvPicPr>
          <p:nvPr/>
        </p:nvPicPr>
        <p:blipFill>
          <a:blip r:embed="rId2"/>
          <a:stretch>
            <a:fillRect/>
          </a:stretch>
        </p:blipFill>
        <p:spPr>
          <a:xfrm>
            <a:off x="194651" y="75851"/>
            <a:ext cx="8754697" cy="4991797"/>
          </a:xfrm>
          <a:prstGeom prst="rect">
            <a:avLst/>
          </a:prstGeom>
        </p:spPr>
      </p:pic>
    </p:spTree>
    <p:extLst>
      <p:ext uri="{BB962C8B-B14F-4D97-AF65-F5344CB8AC3E}">
        <p14:creationId xmlns:p14="http://schemas.microsoft.com/office/powerpoint/2010/main" val="326913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6EA4A-DC1D-4845-9F8D-B683457A8AF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配置，变量</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太阳负载</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太阳高度角</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太阳方位角</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送风温度</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环境温度</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体积流量</a:t>
            </a:r>
          </a:p>
          <a:p>
            <a:r>
              <a:rPr lang="en-US" altLang="zh-CN" sz="2800" b="1" kern="1200" dirty="0">
                <a:solidFill>
                  <a:schemeClr val="tx1"/>
                </a:solidFill>
                <a:effectLst/>
                <a:latin typeface="Calibri" panose="020F0502020204030204" pitchFamily="34" charset="0"/>
                <a:ea typeface="+mj-ea"/>
                <a:cs typeface="Arial" panose="020B0604020202020204" pitchFamily="34" charset="0"/>
              </a:rPr>
              <a:t>ML </a:t>
            </a:r>
            <a:r>
              <a:rPr lang="zh-CN" altLang="en-US" sz="2800" b="1" kern="1200" dirty="0">
                <a:solidFill>
                  <a:schemeClr val="tx1"/>
                </a:solidFill>
                <a:effectLst/>
                <a:latin typeface="Calibri" panose="020F0502020204030204" pitchFamily="34" charset="0"/>
                <a:ea typeface="+mj-ea"/>
                <a:cs typeface="Arial" panose="020B0604020202020204" pitchFamily="34" charset="0"/>
              </a:rPr>
              <a:t>代理模型</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实验</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#1500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次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CFD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模拟</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3.08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小时</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1.1232*10^4</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实验</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#21000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次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CFD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模拟</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4.25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小时</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6.3939*10^5</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实验</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#31500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次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CFD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模拟</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5.40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小时</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4.9629*10^5</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实验</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#42000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次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CFD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模拟</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6.46 </a:t>
            </a:r>
            <a:r>
              <a:rPr lang="zh-CN" altLang="en-US" sz="2800" b="0" i="0" kern="1200" dirty="0">
                <a:solidFill>
                  <a:schemeClr val="tx1"/>
                </a:solidFill>
                <a:effectLst/>
                <a:latin typeface="Calibri" panose="020F0502020204030204" pitchFamily="34" charset="0"/>
                <a:ea typeface="+mj-ea"/>
                <a:cs typeface="Arial" panose="020B0604020202020204" pitchFamily="34" charset="0"/>
              </a:rPr>
              <a:t>小时</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4.8784*10^5</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来源：西门子预测分析集团</a:t>
            </a:r>
          </a:p>
          <a:p>
            <a:endParaRPr lang="en-US" dirty="0"/>
          </a:p>
        </p:txBody>
      </p:sp>
      <p:sp>
        <p:nvSpPr>
          <p:cNvPr id="3" name="Content Placeholder 2">
            <a:extLst>
              <a:ext uri="{FF2B5EF4-FFF2-40B4-BE49-F238E27FC236}">
                <a16:creationId xmlns="" xmlns:a16="http://schemas.microsoft.com/office/drawing/2014/main" id="{79C14102-2274-4611-A5B5-6DF4474108A3}"/>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E8FBADCB-E7B8-4B39-A5A2-4926DE3812FA}"/>
              </a:ext>
            </a:extLst>
          </p:cNvPr>
          <p:cNvSpPr>
            <a:spLocks noGrp="1"/>
          </p:cNvSpPr>
          <p:nvPr>
            <p:ph type="sldNum" sz="quarter" idx="10"/>
          </p:nvPr>
        </p:nvSpPr>
        <p:spPr/>
        <p:txBody>
          <a:bodyPr/>
          <a:lstStyle/>
          <a:p>
            <a:pPr>
              <a:defRPr/>
            </a:pPr>
            <a:fld id="{3209C3FB-4AD6-4B36-A2A7-63E869CCBCB1}" type="slidenum">
              <a:rPr lang="zh-CN" altLang="en-US" smtClean="0"/>
              <a:t>63</a:t>
            </a:fld>
            <a:endParaRPr lang="en-US" altLang="zh-CN"/>
          </a:p>
        </p:txBody>
      </p:sp>
      <p:pic>
        <p:nvPicPr>
          <p:cNvPr id="5" name="图片 4"/>
          <p:cNvPicPr>
            <a:picLocks noChangeAspect="1"/>
          </p:cNvPicPr>
          <p:nvPr/>
        </p:nvPicPr>
        <p:blipFill>
          <a:blip r:embed="rId2"/>
          <a:stretch>
            <a:fillRect/>
          </a:stretch>
        </p:blipFill>
        <p:spPr>
          <a:xfrm>
            <a:off x="56790" y="289355"/>
            <a:ext cx="8977157" cy="4839858"/>
          </a:xfrm>
          <a:prstGeom prst="rect">
            <a:avLst/>
          </a:prstGeom>
        </p:spPr>
      </p:pic>
    </p:spTree>
    <p:extLst>
      <p:ext uri="{BB962C8B-B14F-4D97-AF65-F5344CB8AC3E}">
        <p14:creationId xmlns:p14="http://schemas.microsoft.com/office/powerpoint/2010/main" val="12543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A35EE8-4EA1-41E5-8A8E-CC51EB3042C8}"/>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西门子视频</a:t>
            </a:r>
          </a:p>
          <a:p>
            <a:r>
              <a:rPr lang="zh-CN" altLang="en-US" sz="2800" b="0" i="0" kern="1200" dirty="0">
                <a:solidFill>
                  <a:schemeClr val="tx1"/>
                </a:solidFill>
                <a:effectLst/>
                <a:latin typeface="Calibri" panose="020F0502020204030204" pitchFamily="34" charset="0"/>
                <a:ea typeface="+mj-ea"/>
                <a:cs typeface="Arial" panose="020B0604020202020204" pitchFamily="34" charset="0"/>
              </a:rPr>
              <a:t>未来的自主工厂 </a:t>
            </a:r>
            <a:r>
              <a:rPr lang="en-US" altLang="zh-CN" sz="2800" b="0" i="0" kern="1200" dirty="0">
                <a:solidFill>
                  <a:schemeClr val="tx1"/>
                </a:solidFill>
                <a:effectLst/>
                <a:latin typeface="Calibri" panose="020F0502020204030204" pitchFamily="34" charset="0"/>
                <a:ea typeface="+mj-ea"/>
                <a:cs typeface="Arial" panose="020B0604020202020204" pitchFamily="34" charset="0"/>
              </a:rPr>
              <a:t>(5:08)</a:t>
            </a:r>
          </a:p>
          <a:p>
            <a:endParaRPr lang="en-US" dirty="0"/>
          </a:p>
        </p:txBody>
      </p:sp>
      <p:sp>
        <p:nvSpPr>
          <p:cNvPr id="3" name="Content Placeholder 2">
            <a:extLst>
              <a:ext uri="{FF2B5EF4-FFF2-40B4-BE49-F238E27FC236}">
                <a16:creationId xmlns="" xmlns:a16="http://schemas.microsoft.com/office/drawing/2014/main" id="{65C7AF46-638B-40A7-8F30-D347723CC6CF}"/>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A191E22E-8255-4FBC-A676-6AC255B53379}"/>
              </a:ext>
            </a:extLst>
          </p:cNvPr>
          <p:cNvSpPr>
            <a:spLocks noGrp="1"/>
          </p:cNvSpPr>
          <p:nvPr>
            <p:ph type="sldNum" sz="quarter" idx="10"/>
          </p:nvPr>
        </p:nvSpPr>
        <p:spPr/>
        <p:txBody>
          <a:bodyPr/>
          <a:lstStyle/>
          <a:p>
            <a:pPr>
              <a:defRPr/>
            </a:pPr>
            <a:fld id="{3209C3FB-4AD6-4B36-A2A7-63E869CCBCB1}" type="slidenum">
              <a:rPr lang="zh-CN" altLang="en-US" smtClean="0"/>
              <a:t>64</a:t>
            </a:fld>
            <a:endParaRPr lang="en-US" altLang="zh-CN"/>
          </a:p>
        </p:txBody>
      </p:sp>
      <p:pic>
        <p:nvPicPr>
          <p:cNvPr id="5" name="图片 4"/>
          <p:cNvPicPr>
            <a:picLocks noChangeAspect="1"/>
          </p:cNvPicPr>
          <p:nvPr/>
        </p:nvPicPr>
        <p:blipFill>
          <a:blip r:embed="rId2"/>
          <a:stretch>
            <a:fillRect/>
          </a:stretch>
        </p:blipFill>
        <p:spPr>
          <a:xfrm>
            <a:off x="223230" y="247325"/>
            <a:ext cx="8697539" cy="4648849"/>
          </a:xfrm>
          <a:prstGeom prst="rect">
            <a:avLst/>
          </a:prstGeom>
        </p:spPr>
      </p:pic>
    </p:spTree>
    <p:extLst>
      <p:ext uri="{BB962C8B-B14F-4D97-AF65-F5344CB8AC3E}">
        <p14:creationId xmlns:p14="http://schemas.microsoft.com/office/powerpoint/2010/main" val="192843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A26F2E-B320-412F-87BF-EF0136627BB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42B5B7D7-E6E3-412B-A2AD-1572F5A3AE68}"/>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079EFA1-18E7-45EF-961D-231EFBBCFED0}"/>
              </a:ext>
            </a:extLst>
          </p:cNvPr>
          <p:cNvSpPr>
            <a:spLocks noGrp="1"/>
          </p:cNvSpPr>
          <p:nvPr>
            <p:ph type="sldNum" sz="quarter" idx="10"/>
          </p:nvPr>
        </p:nvSpPr>
        <p:spPr/>
        <p:txBody>
          <a:bodyPr/>
          <a:lstStyle/>
          <a:p>
            <a:pPr>
              <a:defRPr/>
            </a:pPr>
            <a:fld id="{3209C3FB-4AD6-4B36-A2A7-63E869CCBCB1}" type="slidenum">
              <a:rPr lang="zh-CN" altLang="en-US" smtClean="0"/>
              <a:t>65</a:t>
            </a:fld>
            <a:endParaRPr lang="en-US" altLang="zh-CN"/>
          </a:p>
        </p:txBody>
      </p:sp>
      <p:pic>
        <p:nvPicPr>
          <p:cNvPr id="5" name="图片 4"/>
          <p:cNvPicPr>
            <a:picLocks noChangeAspect="1"/>
          </p:cNvPicPr>
          <p:nvPr/>
        </p:nvPicPr>
        <p:blipFill>
          <a:blip r:embed="rId2"/>
          <a:stretch>
            <a:fillRect/>
          </a:stretch>
        </p:blipFill>
        <p:spPr>
          <a:xfrm>
            <a:off x="146905" y="186688"/>
            <a:ext cx="8707065" cy="4563112"/>
          </a:xfrm>
          <a:prstGeom prst="rect">
            <a:avLst/>
          </a:prstGeom>
        </p:spPr>
      </p:pic>
    </p:spTree>
    <p:extLst>
      <p:ext uri="{BB962C8B-B14F-4D97-AF65-F5344CB8AC3E}">
        <p14:creationId xmlns:p14="http://schemas.microsoft.com/office/powerpoint/2010/main" val="319558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A26F2E-B320-412F-87BF-EF0136627BB5}"/>
              </a:ext>
            </a:extLst>
          </p:cNvPr>
          <p:cNvSpPr>
            <a:spLocks noGrp="1"/>
          </p:cNvSpPr>
          <p:nvPr>
            <p:ph type="title"/>
          </p:nvPr>
        </p:nvSpPr>
        <p:spPr/>
        <p:txBody>
          <a:bodyPr/>
          <a:lstStyle/>
          <a:p>
            <a:r>
              <a:rPr lang="en-US" altLang="zh-CN" dirty="0"/>
              <a:t>2. Bosch</a:t>
            </a:r>
            <a:endParaRPr lang="en-US" dirty="0"/>
          </a:p>
        </p:txBody>
      </p:sp>
      <p:sp>
        <p:nvSpPr>
          <p:cNvPr id="3" name="Content Placeholder 2">
            <a:extLst>
              <a:ext uri="{FF2B5EF4-FFF2-40B4-BE49-F238E27FC236}">
                <a16:creationId xmlns="" xmlns:a16="http://schemas.microsoft.com/office/drawing/2014/main" id="{42B5B7D7-E6E3-412B-A2AD-1572F5A3AE68}"/>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B079EFA1-18E7-45EF-961D-231EFBBCFED0}"/>
              </a:ext>
            </a:extLst>
          </p:cNvPr>
          <p:cNvSpPr>
            <a:spLocks noGrp="1"/>
          </p:cNvSpPr>
          <p:nvPr>
            <p:ph type="sldNum" sz="quarter" idx="10"/>
          </p:nvPr>
        </p:nvSpPr>
        <p:spPr/>
        <p:txBody>
          <a:bodyPr/>
          <a:lstStyle/>
          <a:p>
            <a:pPr>
              <a:defRPr/>
            </a:pPr>
            <a:fld id="{3209C3FB-4AD6-4B36-A2A7-63E869CCBCB1}" type="slidenum">
              <a:rPr lang="zh-CN" altLang="en-US" smtClean="0"/>
              <a:t>66</a:t>
            </a:fld>
            <a:endParaRPr lang="en-US" altLang="zh-CN"/>
          </a:p>
        </p:txBody>
      </p:sp>
      <p:pic>
        <p:nvPicPr>
          <p:cNvPr id="6" name="图片 5"/>
          <p:cNvPicPr>
            <a:picLocks noChangeAspect="1"/>
          </p:cNvPicPr>
          <p:nvPr/>
        </p:nvPicPr>
        <p:blipFill>
          <a:blip r:embed="rId2"/>
          <a:stretch>
            <a:fillRect/>
          </a:stretch>
        </p:blipFill>
        <p:spPr>
          <a:xfrm>
            <a:off x="844017" y="880470"/>
            <a:ext cx="7440063" cy="4248743"/>
          </a:xfrm>
          <a:prstGeom prst="rect">
            <a:avLst/>
          </a:prstGeom>
        </p:spPr>
      </p:pic>
    </p:spTree>
    <p:extLst>
      <p:ext uri="{BB962C8B-B14F-4D97-AF65-F5344CB8AC3E}">
        <p14:creationId xmlns:p14="http://schemas.microsoft.com/office/powerpoint/2010/main" val="122558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A53356-FAD1-42CD-99EA-2B423D3E6E19}"/>
              </a:ext>
            </a:extLst>
          </p:cNvPr>
          <p:cNvSpPr>
            <a:spLocks noGrp="1"/>
          </p:cNvSpPr>
          <p:nvPr>
            <p:ph type="title"/>
          </p:nvPr>
        </p:nvSpPr>
        <p:spPr/>
        <p:txBody>
          <a:bodyPr/>
          <a:lstStyle/>
          <a:p>
            <a:r>
              <a:rPr lang="zh-CN" altLang="en-US" dirty="0"/>
              <a:t>车间的数字化转型：概述</a:t>
            </a:r>
            <a:endParaRPr lang="en-US" dirty="0"/>
          </a:p>
        </p:txBody>
      </p:sp>
      <p:sp>
        <p:nvSpPr>
          <p:cNvPr id="3" name="Content Placeholder 2">
            <a:extLst>
              <a:ext uri="{FF2B5EF4-FFF2-40B4-BE49-F238E27FC236}">
                <a16:creationId xmlns="" xmlns:a16="http://schemas.microsoft.com/office/drawing/2014/main" id="{B62DA594-676D-4C17-8663-4CDF08B9C192}"/>
              </a:ext>
            </a:extLst>
          </p:cNvPr>
          <p:cNvSpPr>
            <a:spLocks noGrp="1"/>
          </p:cNvSpPr>
          <p:nvPr>
            <p:ph idx="1"/>
          </p:nvPr>
        </p:nvSpPr>
        <p:spPr/>
        <p:txBody>
          <a:bodyPr/>
          <a:lstStyle/>
          <a:p>
            <a:endParaRPr lang="en-US"/>
          </a:p>
        </p:txBody>
      </p:sp>
      <p:sp>
        <p:nvSpPr>
          <p:cNvPr id="4" name="Slide Number Placeholder 3">
            <a:extLst>
              <a:ext uri="{FF2B5EF4-FFF2-40B4-BE49-F238E27FC236}">
                <a16:creationId xmlns="" xmlns:a16="http://schemas.microsoft.com/office/drawing/2014/main" id="{CFCA14D7-2D1F-4FCD-B5EF-8D12D0781393}"/>
              </a:ext>
            </a:extLst>
          </p:cNvPr>
          <p:cNvSpPr>
            <a:spLocks noGrp="1"/>
          </p:cNvSpPr>
          <p:nvPr>
            <p:ph type="sldNum" sz="quarter" idx="10"/>
          </p:nvPr>
        </p:nvSpPr>
        <p:spPr/>
        <p:txBody>
          <a:bodyPr/>
          <a:lstStyle/>
          <a:p>
            <a:pPr>
              <a:defRPr/>
            </a:pPr>
            <a:fld id="{3209C3FB-4AD6-4B36-A2A7-63E869CCBCB1}" type="slidenum">
              <a:rPr lang="zh-CN" altLang="en-US" smtClean="0"/>
              <a:t>67</a:t>
            </a:fld>
            <a:endParaRPr lang="en-US" altLang="zh-CN"/>
          </a:p>
        </p:txBody>
      </p:sp>
      <p:pic>
        <p:nvPicPr>
          <p:cNvPr id="6" name="图片 5"/>
          <p:cNvPicPr>
            <a:picLocks noChangeAspect="1"/>
          </p:cNvPicPr>
          <p:nvPr/>
        </p:nvPicPr>
        <p:blipFill>
          <a:blip r:embed="rId2"/>
          <a:stretch>
            <a:fillRect/>
          </a:stretch>
        </p:blipFill>
        <p:spPr>
          <a:xfrm>
            <a:off x="169147" y="909049"/>
            <a:ext cx="8678486" cy="4220164"/>
          </a:xfrm>
          <a:prstGeom prst="rect">
            <a:avLst/>
          </a:prstGeom>
        </p:spPr>
      </p:pic>
    </p:spTree>
    <p:extLst>
      <p:ext uri="{BB962C8B-B14F-4D97-AF65-F5344CB8AC3E}">
        <p14:creationId xmlns:p14="http://schemas.microsoft.com/office/powerpoint/2010/main" val="150150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5183B4-1255-4BDE-925D-FDD36AA990C0}"/>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用例</a:t>
            </a:r>
            <a:r>
              <a:rPr lang="zh-CN" altLang="en-US" sz="2800" b="0" i="0" kern="1200" dirty="0" smtClean="0">
                <a:solidFill>
                  <a:schemeClr val="tx1"/>
                </a:solidFill>
                <a:effectLst/>
                <a:latin typeface="Calibri" panose="020F0502020204030204" pitchFamily="34" charset="0"/>
                <a:ea typeface="+mj-ea"/>
                <a:cs typeface="Arial" panose="020B0604020202020204" pitchFamily="34" charset="0"/>
              </a:rPr>
              <a:t>定义</a:t>
            </a:r>
            <a:endParaRPr lang="zh-CN" altLang="en-US" sz="2800" b="0" i="0"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C368F327-7EF9-4566-AF6E-BE4B4763674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 xmlns:a16="http://schemas.microsoft.com/office/drawing/2014/main" id="{D53B40AA-8314-42F3-BE25-7E0664E8A4C7}"/>
              </a:ext>
            </a:extLst>
          </p:cNvPr>
          <p:cNvSpPr>
            <a:spLocks noGrp="1"/>
          </p:cNvSpPr>
          <p:nvPr>
            <p:ph type="sldNum" sz="quarter" idx="10"/>
          </p:nvPr>
        </p:nvSpPr>
        <p:spPr/>
        <p:txBody>
          <a:bodyPr/>
          <a:lstStyle/>
          <a:p>
            <a:pPr>
              <a:defRPr/>
            </a:pPr>
            <a:fld id="{3209C3FB-4AD6-4B36-A2A7-63E869CCBCB1}" type="slidenum">
              <a:rPr lang="zh-CN" altLang="en-US" smtClean="0"/>
              <a:t>68</a:t>
            </a:fld>
            <a:endParaRPr lang="en-US" altLang="zh-CN"/>
          </a:p>
        </p:txBody>
      </p:sp>
      <p:pic>
        <p:nvPicPr>
          <p:cNvPr id="5" name="图片 4"/>
          <p:cNvPicPr>
            <a:picLocks noChangeAspect="1"/>
          </p:cNvPicPr>
          <p:nvPr/>
        </p:nvPicPr>
        <p:blipFill>
          <a:blip r:embed="rId2"/>
          <a:stretch>
            <a:fillRect/>
          </a:stretch>
        </p:blipFill>
        <p:spPr>
          <a:xfrm>
            <a:off x="199415" y="133009"/>
            <a:ext cx="8745170" cy="4877481"/>
          </a:xfrm>
          <a:prstGeom prst="rect">
            <a:avLst/>
          </a:prstGeom>
        </p:spPr>
      </p:pic>
    </p:spTree>
    <p:extLst>
      <p:ext uri="{BB962C8B-B14F-4D97-AF65-F5344CB8AC3E}">
        <p14:creationId xmlns:p14="http://schemas.microsoft.com/office/powerpoint/2010/main" val="121866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62A400-7E6E-4BDB-8A7C-E65DDA24D4F6}"/>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参考文献</a:t>
            </a:r>
          </a:p>
          <a:p>
            <a:endParaRPr lang="en-US" dirty="0"/>
          </a:p>
        </p:txBody>
      </p:sp>
      <p:sp>
        <p:nvSpPr>
          <p:cNvPr id="3" name="Content Placeholder 2">
            <a:extLst>
              <a:ext uri="{FF2B5EF4-FFF2-40B4-BE49-F238E27FC236}">
                <a16:creationId xmlns="" xmlns:a16="http://schemas.microsoft.com/office/drawing/2014/main" id="{62ACE7AE-6770-4123-9933-BDA30878B627}"/>
              </a:ext>
            </a:extLst>
          </p:cNvPr>
          <p:cNvSpPr>
            <a:spLocks noGrp="1"/>
          </p:cNvSpPr>
          <p:nvPr>
            <p:ph idx="1"/>
          </p:nvPr>
        </p:nvSpPr>
        <p:spPr/>
        <p:txBody>
          <a:bodyPr/>
          <a:lstStyle/>
          <a:p>
            <a:r>
              <a:rPr lang="en-US" altLang="zh-CN" sz="1200" dirty="0"/>
              <a:t>[1] Top 10 Digital Twin Vendors for 2019 https://em360tech.com/business_agility/tech-news/top-10-digital-twin-vendors </a:t>
            </a:r>
            <a:endParaRPr lang="en-US" altLang="zh-CN" sz="1200" dirty="0" smtClean="0"/>
          </a:p>
          <a:p>
            <a:r>
              <a:rPr lang="en-US" altLang="zh-CN" sz="1200" dirty="0" smtClean="0"/>
              <a:t>[</a:t>
            </a:r>
            <a:r>
              <a:rPr lang="en-US" altLang="zh-CN" sz="1200" dirty="0"/>
              <a:t>2] Top 10 Digital Twin Companies Impacting Industry 4.0 Innovations in 2021 https://www.emergenresearch.com/blog/top-10-digital-twin-companies-impacting-industry-4-0-innovations-in-2021 </a:t>
            </a:r>
            <a:endParaRPr lang="en-US" altLang="zh-CN" sz="1200" dirty="0" smtClean="0"/>
          </a:p>
          <a:p>
            <a:r>
              <a:rPr lang="en-US" altLang="zh-CN" sz="1200" dirty="0" smtClean="0"/>
              <a:t>[</a:t>
            </a:r>
            <a:r>
              <a:rPr lang="en-US" altLang="zh-CN" sz="1200" dirty="0"/>
              <a:t>3] </a:t>
            </a:r>
            <a:r>
              <a:rPr lang="en-US" altLang="zh-CN" sz="1200" dirty="0" err="1"/>
              <a:t>Chunsheng</a:t>
            </a:r>
            <a:r>
              <a:rPr lang="en-US" altLang="zh-CN" sz="1200" dirty="0"/>
              <a:t>, </a:t>
            </a:r>
            <a:r>
              <a:rPr lang="zh-CN" altLang="en-US" sz="1200" dirty="0"/>
              <a:t>西门子 工业软件 研究框架 </a:t>
            </a:r>
            <a:endParaRPr lang="en-US" altLang="zh-CN" sz="1200" dirty="0" smtClean="0"/>
          </a:p>
          <a:p>
            <a:r>
              <a:rPr lang="en-US" altLang="zh-CN" sz="1200" dirty="0" smtClean="0"/>
              <a:t>[</a:t>
            </a:r>
            <a:r>
              <a:rPr lang="en-US" altLang="zh-CN" sz="1200" dirty="0"/>
              <a:t>4] Siemens </a:t>
            </a:r>
            <a:r>
              <a:rPr lang="en-US" altLang="zh-CN" sz="1200" dirty="0" err="1"/>
              <a:t>Mindsphere</a:t>
            </a:r>
            <a:r>
              <a:rPr lang="en-US" altLang="zh-CN" sz="1200" dirty="0"/>
              <a:t> </a:t>
            </a:r>
            <a:r>
              <a:rPr lang="en-US" altLang="zh-CN" sz="1200" dirty="0" err="1"/>
              <a:t>IoT</a:t>
            </a:r>
            <a:r>
              <a:rPr lang="en-US" altLang="zh-CN" sz="1200" dirty="0"/>
              <a:t> Platform https://iot5.net/iot-platforms/siemens-mindsphere-iot-platform/ </a:t>
            </a:r>
            <a:endParaRPr lang="en-US" altLang="zh-CN" sz="1200" dirty="0" smtClean="0"/>
          </a:p>
          <a:p>
            <a:r>
              <a:rPr lang="en-US" altLang="zh-CN" sz="1200" dirty="0" smtClean="0"/>
              <a:t>[</a:t>
            </a:r>
            <a:r>
              <a:rPr lang="en-US" altLang="zh-CN" sz="1200" dirty="0"/>
              <a:t>5] Industrial Edge, the SIEMENS Edge Computing Platform https://documentation.mindsphere.io/resources/html/Industrial+Edge+Developer+Environment/en-US/user-docu/industrialedge.html </a:t>
            </a:r>
            <a:endParaRPr lang="en-US" altLang="zh-CN" sz="1200" dirty="0" smtClean="0"/>
          </a:p>
          <a:p>
            <a:r>
              <a:rPr lang="en-US" altLang="zh-CN" sz="1200" dirty="0" smtClean="0"/>
              <a:t>[</a:t>
            </a:r>
            <a:r>
              <a:rPr lang="en-US" altLang="zh-CN" sz="1200" dirty="0"/>
              <a:t>6]Bosch Australia Manufacturing Solutions https://www.bosch.com.au/products-and-services/industry-and-trades/manufacturing-solutions/ </a:t>
            </a:r>
            <a:endParaRPr lang="en-US" altLang="zh-CN" sz="1200" dirty="0" smtClean="0"/>
          </a:p>
          <a:p>
            <a:r>
              <a:rPr lang="en-US" altLang="zh-CN" sz="1200" dirty="0" smtClean="0"/>
              <a:t>[</a:t>
            </a:r>
            <a:r>
              <a:rPr lang="en-US" altLang="zh-CN" sz="1200" dirty="0"/>
              <a:t>7] Bosch Suzhou Introduction </a:t>
            </a:r>
            <a:r>
              <a:rPr lang="en-US" altLang="zh-CN" sz="1200" dirty="0" smtClean="0"/>
              <a:t>[</a:t>
            </a:r>
          </a:p>
          <a:p>
            <a:r>
              <a:rPr lang="en-US" altLang="zh-CN" sz="1200" dirty="0" smtClean="0"/>
              <a:t>8</a:t>
            </a:r>
            <a:r>
              <a:rPr lang="en-US" altLang="zh-CN" sz="1200" dirty="0"/>
              <a:t>] Siemens Digital Factory Tour Belgium - Introduction </a:t>
            </a:r>
            <a:endParaRPr lang="en-US" altLang="zh-CN" sz="1200" dirty="0" smtClean="0"/>
          </a:p>
          <a:p>
            <a:r>
              <a:rPr lang="en-US" altLang="zh-CN" sz="1200" dirty="0" smtClean="0"/>
              <a:t>[</a:t>
            </a:r>
            <a:r>
              <a:rPr lang="en-US" altLang="zh-CN" sz="1200" dirty="0"/>
              <a:t>9] Industry 4.0 at Bosch Product Catalog </a:t>
            </a:r>
            <a:endParaRPr lang="en-US" altLang="zh-CN" sz="1200" dirty="0" smtClean="0"/>
          </a:p>
          <a:p>
            <a:r>
              <a:rPr lang="en-US" altLang="zh-CN" sz="1200" dirty="0" smtClean="0"/>
              <a:t>[</a:t>
            </a:r>
            <a:r>
              <a:rPr lang="en-US" altLang="zh-CN" sz="1200" dirty="0"/>
              <a:t>10] From lean to the digital factory – a vision becomes reality, A white paper from Bosch Industry Consulting, March </a:t>
            </a:r>
            <a:r>
              <a:rPr lang="en-US" altLang="zh-CN" sz="1200" dirty="0" smtClean="0"/>
              <a:t>2020</a:t>
            </a:r>
          </a:p>
          <a:p>
            <a:r>
              <a:rPr lang="en-US" altLang="zh-CN" sz="1200" dirty="0"/>
              <a:t>[11] Executable Digital Twin (</a:t>
            </a:r>
            <a:r>
              <a:rPr lang="en-US" altLang="zh-CN" sz="1200" dirty="0" err="1"/>
              <a:t>xDT</a:t>
            </a:r>
            <a:r>
              <a:rPr lang="en-US" altLang="zh-CN" sz="1200" dirty="0"/>
              <a:t>) - Exploiting Artificial Intelligence in Simulation and Test has a bright future </a:t>
            </a:r>
            <a:r>
              <a:rPr lang="en-US" altLang="zh-CN" sz="1200" dirty="0">
                <a:hlinkClick r:id="rId2"/>
              </a:rPr>
              <a:t>https://blogs.sw.siemens.com/simcenter/executable-digital-twin</a:t>
            </a:r>
            <a:r>
              <a:rPr lang="en-US" altLang="zh-CN" sz="1200" dirty="0" smtClean="0">
                <a:hlinkClick r:id="rId2"/>
              </a:rPr>
              <a:t>/</a:t>
            </a:r>
            <a:endParaRPr lang="en-US" altLang="zh-CN" sz="1200" dirty="0" smtClean="0"/>
          </a:p>
          <a:p>
            <a:r>
              <a:rPr lang="en-US" altLang="zh-CN" sz="1200" dirty="0" smtClean="0"/>
              <a:t> </a:t>
            </a:r>
            <a:r>
              <a:rPr lang="en-US" altLang="zh-CN" sz="1200" dirty="0"/>
              <a:t>[12] 4 Myths about AI in CFD https://blogs.sw.siemens.com/simcenter/4-myths-about-ai-in-cfd/ </a:t>
            </a:r>
            <a:endParaRPr lang="en-US" sz="1200" dirty="0"/>
          </a:p>
        </p:txBody>
      </p:sp>
      <p:sp>
        <p:nvSpPr>
          <p:cNvPr id="4" name="Slide Number Placeholder 3">
            <a:extLst>
              <a:ext uri="{FF2B5EF4-FFF2-40B4-BE49-F238E27FC236}">
                <a16:creationId xmlns="" xmlns:a16="http://schemas.microsoft.com/office/drawing/2014/main" id="{C6F73E5A-4232-4C74-AD9A-6F8974D39099}"/>
              </a:ext>
            </a:extLst>
          </p:cNvPr>
          <p:cNvSpPr>
            <a:spLocks noGrp="1"/>
          </p:cNvSpPr>
          <p:nvPr>
            <p:ph type="sldNum" sz="quarter" idx="10"/>
          </p:nvPr>
        </p:nvSpPr>
        <p:spPr/>
        <p:txBody>
          <a:bodyPr/>
          <a:lstStyle/>
          <a:p>
            <a:pPr>
              <a:defRPr/>
            </a:pPr>
            <a:fld id="{3209C3FB-4AD6-4B36-A2A7-63E869CCBCB1}" type="slidenum">
              <a:rPr lang="zh-CN" altLang="en-US" smtClean="0"/>
              <a:t>69</a:t>
            </a:fld>
            <a:endParaRPr lang="en-US" altLang="zh-CN"/>
          </a:p>
        </p:txBody>
      </p:sp>
    </p:spTree>
    <p:extLst>
      <p:ext uri="{BB962C8B-B14F-4D97-AF65-F5344CB8AC3E}">
        <p14:creationId xmlns:p14="http://schemas.microsoft.com/office/powerpoint/2010/main" val="282919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38CB49-9705-4A85-94B3-2140572B4299}"/>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第一次工业革命中的</a:t>
            </a:r>
            <a:r>
              <a:rPr lang="zh-CN" altLang="en-US" sz="2800" b="1" kern="1200" dirty="0" smtClean="0">
                <a:solidFill>
                  <a:schemeClr val="tx1"/>
                </a:solidFill>
                <a:effectLst/>
                <a:latin typeface="Calibri" panose="020F0502020204030204" pitchFamily="34" charset="0"/>
                <a:ea typeface="+mj-ea"/>
                <a:cs typeface="Arial" panose="020B0604020202020204" pitchFamily="34" charset="0"/>
              </a:rPr>
              <a:t>纺织工业</a:t>
            </a:r>
            <a:endParaRPr lang="zh-CN" altLang="en-US"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4F2362A2-26BE-4750-9963-1EF69F0E285C}"/>
              </a:ext>
            </a:extLst>
          </p:cNvPr>
          <p:cNvSpPr>
            <a:spLocks noGrp="1"/>
          </p:cNvSpPr>
          <p:nvPr>
            <p:ph idx="1"/>
          </p:nvPr>
        </p:nvSpPr>
        <p:spPr/>
        <p:txBody>
          <a:bodyPr/>
          <a:lstStyle/>
          <a:p>
            <a:r>
              <a:rPr lang="zh-CN" altLang="en-US" dirty="0">
                <a:cs typeface="Arial" panose="020B0604020202020204" pitchFamily="34" charset="0"/>
              </a:rPr>
              <a:t>由于从 </a:t>
            </a:r>
            <a:r>
              <a:rPr lang="zh-CN" altLang="en-US" b="1" dirty="0">
                <a:cs typeface="Arial" panose="020B0604020202020204" pitchFamily="34" charset="0"/>
              </a:rPr>
              <a:t>英国在北美</a:t>
            </a:r>
            <a:r>
              <a:rPr lang="zh-CN" altLang="en-US" dirty="0">
                <a:cs typeface="Arial" panose="020B0604020202020204" pitchFamily="34" charset="0"/>
              </a:rPr>
              <a:t> 的 </a:t>
            </a:r>
            <a:r>
              <a:rPr lang="zh-CN" altLang="en-US" b="1" dirty="0">
                <a:cs typeface="Arial" panose="020B0604020202020204" pitchFamily="34" charset="0"/>
              </a:rPr>
              <a:t>殖民地</a:t>
            </a:r>
            <a:r>
              <a:rPr lang="zh-CN" altLang="en-US" dirty="0">
                <a:cs typeface="Arial" panose="020B0604020202020204" pitchFamily="34" charset="0"/>
              </a:rPr>
              <a:t> 进口了大量棉花，</a:t>
            </a:r>
            <a:r>
              <a:rPr lang="zh-CN" altLang="en-US" b="1" dirty="0">
                <a:cs typeface="Arial" panose="020B0604020202020204" pitchFamily="34" charset="0"/>
              </a:rPr>
              <a:t>纺织工业</a:t>
            </a:r>
            <a:r>
              <a:rPr lang="zh-CN" altLang="en-US" dirty="0">
                <a:cs typeface="Arial" panose="020B0604020202020204" pitchFamily="34" charset="0"/>
              </a:rPr>
              <a:t> 经历了急剧增长。</a:t>
            </a:r>
          </a:p>
          <a:p>
            <a:r>
              <a:rPr lang="zh-CN" altLang="en-US" dirty="0">
                <a:cs typeface="Arial" panose="020B0604020202020204" pitchFamily="34" charset="0"/>
              </a:rPr>
              <a:t>棉花 </a:t>
            </a:r>
            <a:r>
              <a:rPr lang="zh-CN" altLang="en-US" b="1" dirty="0">
                <a:cs typeface="Arial" panose="020B0604020202020204" pitchFamily="34" charset="0"/>
              </a:rPr>
              <a:t>廉价</a:t>
            </a:r>
            <a:r>
              <a:rPr lang="zh-CN" altLang="en-US" dirty="0">
                <a:cs typeface="Arial" panose="020B0604020202020204" pitchFamily="34" charset="0"/>
              </a:rPr>
              <a:t>，因为它几乎完全由奴隶种植。</a:t>
            </a:r>
          </a:p>
          <a:p>
            <a:r>
              <a:rPr lang="zh-CN" altLang="en-US" dirty="0">
                <a:cs typeface="Arial" panose="020B0604020202020204" pitchFamily="34" charset="0"/>
              </a:rPr>
              <a:t>殖民地 </a:t>
            </a:r>
            <a:r>
              <a:rPr lang="zh-CN" altLang="en-US" b="1" dirty="0">
                <a:cs typeface="Arial" panose="020B0604020202020204" pitchFamily="34" charset="0"/>
              </a:rPr>
              <a:t>供应</a:t>
            </a:r>
            <a:r>
              <a:rPr lang="zh-CN" altLang="en-US" dirty="0">
                <a:cs typeface="Arial" panose="020B0604020202020204" pitchFamily="34" charset="0"/>
              </a:rPr>
              <a:t> 英国纺织工业棉花，并提供了一个 </a:t>
            </a:r>
            <a:r>
              <a:rPr lang="zh-CN" altLang="en-US" b="1" dirty="0">
                <a:cs typeface="Arial" panose="020B0604020202020204" pitchFamily="34" charset="0"/>
              </a:rPr>
              <a:t>市场</a:t>
            </a:r>
            <a:r>
              <a:rPr lang="zh-CN" altLang="en-US" dirty="0">
                <a:cs typeface="Arial" panose="020B0604020202020204" pitchFamily="34" charset="0"/>
              </a:rPr>
              <a:t> 来销售 </a:t>
            </a:r>
            <a:r>
              <a:rPr lang="zh-CN" altLang="en-US" b="1" dirty="0">
                <a:cs typeface="Arial" panose="020B0604020202020204" pitchFamily="34" charset="0"/>
              </a:rPr>
              <a:t>制成品</a:t>
            </a:r>
            <a:r>
              <a:rPr lang="zh-CN" altLang="en-US" dirty="0">
                <a:cs typeface="Arial" panose="020B0604020202020204" pitchFamily="34" charset="0"/>
              </a:rPr>
              <a:t>。</a:t>
            </a:r>
          </a:p>
          <a:p>
            <a:endParaRPr lang="en-US" dirty="0"/>
          </a:p>
        </p:txBody>
      </p:sp>
      <p:sp>
        <p:nvSpPr>
          <p:cNvPr id="4" name="Slide Number Placeholder 3">
            <a:extLst>
              <a:ext uri="{FF2B5EF4-FFF2-40B4-BE49-F238E27FC236}">
                <a16:creationId xmlns="" xmlns:a16="http://schemas.microsoft.com/office/drawing/2014/main" id="{D08CA28D-1D0E-4635-B34D-0A5463A2053D}"/>
              </a:ext>
            </a:extLst>
          </p:cNvPr>
          <p:cNvSpPr>
            <a:spLocks noGrp="1"/>
          </p:cNvSpPr>
          <p:nvPr>
            <p:ph type="sldNum" sz="quarter" idx="10"/>
          </p:nvPr>
        </p:nvSpPr>
        <p:spPr/>
        <p:txBody>
          <a:bodyPr/>
          <a:lstStyle/>
          <a:p>
            <a:pPr>
              <a:defRPr/>
            </a:pPr>
            <a:fld id="{3209C3FB-4AD6-4B36-A2A7-63E869CCBCB1}" type="slidenum">
              <a:rPr lang="zh-CN" altLang="en-US" smtClean="0"/>
              <a:t>7</a:t>
            </a:fld>
            <a:endParaRPr lang="en-US" altLang="zh-CN"/>
          </a:p>
        </p:txBody>
      </p:sp>
      <p:pic>
        <p:nvPicPr>
          <p:cNvPr id="5" name="图片 4"/>
          <p:cNvPicPr>
            <a:picLocks noChangeAspect="1"/>
          </p:cNvPicPr>
          <p:nvPr/>
        </p:nvPicPr>
        <p:blipFill>
          <a:blip r:embed="rId2"/>
          <a:stretch>
            <a:fillRect/>
          </a:stretch>
        </p:blipFill>
        <p:spPr>
          <a:xfrm>
            <a:off x="1438700" y="1992267"/>
            <a:ext cx="5279300" cy="2965496"/>
          </a:xfrm>
          <a:prstGeom prst="rect">
            <a:avLst/>
          </a:prstGeom>
        </p:spPr>
      </p:pic>
    </p:spTree>
    <p:extLst>
      <p:ext uri="{BB962C8B-B14F-4D97-AF65-F5344CB8AC3E}">
        <p14:creationId xmlns:p14="http://schemas.microsoft.com/office/powerpoint/2010/main" val="3326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652CFB-B491-4BBB-91C1-AC54628605FF}"/>
              </a:ext>
            </a:extLst>
          </p:cNvPr>
          <p:cNvSpPr>
            <a:spLocks noGrp="1"/>
          </p:cNvSpPr>
          <p:nvPr>
            <p:ph type="title"/>
          </p:nvPr>
        </p:nvSpPr>
        <p:spPr/>
        <p:txBody>
          <a:bodyPr/>
          <a:lstStyle/>
          <a:p>
            <a:r>
              <a:rPr lang="zh-CN" altLang="en-US" sz="2800" b="1" kern="1200" dirty="0">
                <a:solidFill>
                  <a:schemeClr val="tx1"/>
                </a:solidFill>
                <a:effectLst/>
                <a:latin typeface="Calibri" panose="020F0502020204030204" pitchFamily="34" charset="0"/>
                <a:ea typeface="+mj-ea"/>
                <a:cs typeface="Arial" panose="020B0604020202020204" pitchFamily="34" charset="0"/>
              </a:rPr>
              <a:t>一些关键发明 </a:t>
            </a:r>
            <a:r>
              <a:rPr lang="en-US" altLang="zh-CN" sz="2800" b="1" kern="1200" dirty="0">
                <a:solidFill>
                  <a:schemeClr val="tx1"/>
                </a:solidFill>
                <a:effectLst/>
                <a:latin typeface="Calibri" panose="020F0502020204030204" pitchFamily="34" charset="0"/>
                <a:ea typeface="+mj-ea"/>
                <a:cs typeface="Arial" panose="020B0604020202020204" pitchFamily="34" charset="0"/>
              </a:rPr>
              <a:t>[13-18</a:t>
            </a:r>
            <a:r>
              <a:rPr lang="en-US" altLang="zh-CN" sz="2800" b="1" kern="1200" dirty="0" smtClean="0">
                <a:solidFill>
                  <a:schemeClr val="tx1"/>
                </a:solidFill>
                <a:effectLst/>
                <a:latin typeface="Calibri" panose="020F0502020204030204" pitchFamily="34" charset="0"/>
                <a:ea typeface="+mj-ea"/>
                <a:cs typeface="Arial" panose="020B0604020202020204" pitchFamily="34" charset="0"/>
              </a:rPr>
              <a:t>]</a:t>
            </a:r>
            <a:endParaRPr lang="en-US" altLang="zh-CN" sz="2800" b="1" kern="1200" dirty="0">
              <a:solidFill>
                <a:schemeClr val="tx1"/>
              </a:solidFill>
              <a:effectLst/>
              <a:latin typeface="Calibri" panose="020F0502020204030204" pitchFamily="34" charset="0"/>
              <a:ea typeface="+mj-ea"/>
              <a:cs typeface="Arial" panose="020B0604020202020204" pitchFamily="34" charset="0"/>
            </a:endParaRPr>
          </a:p>
        </p:txBody>
      </p:sp>
      <p:sp>
        <p:nvSpPr>
          <p:cNvPr id="3" name="Content Placeholder 2">
            <a:extLst>
              <a:ext uri="{FF2B5EF4-FFF2-40B4-BE49-F238E27FC236}">
                <a16:creationId xmlns="" xmlns:a16="http://schemas.microsoft.com/office/drawing/2014/main" id="{578D9F1D-68E9-48CE-9922-4D216C430D4E}"/>
              </a:ext>
            </a:extLst>
          </p:cNvPr>
          <p:cNvSpPr>
            <a:spLocks noGrp="1"/>
          </p:cNvSpPr>
          <p:nvPr>
            <p:ph idx="1"/>
          </p:nvPr>
        </p:nvSpPr>
        <p:spPr/>
        <p:txBody>
          <a:bodyPr/>
          <a:lstStyle/>
          <a:p>
            <a:r>
              <a:rPr lang="en-US" altLang="zh-CN" dirty="0">
                <a:cs typeface="Arial" panose="020B0604020202020204" pitchFamily="34" charset="0"/>
              </a:rPr>
              <a:t>1733 </a:t>
            </a:r>
            <a:r>
              <a:rPr lang="zh-CN" altLang="en-US" dirty="0">
                <a:cs typeface="Arial" panose="020B0604020202020204" pitchFamily="34" charset="0"/>
              </a:rPr>
              <a:t>年 飞</a:t>
            </a:r>
            <a:r>
              <a:rPr lang="zh-CN" altLang="en-US" dirty="0" smtClean="0">
                <a:cs typeface="Arial" panose="020B0604020202020204" pitchFamily="34" charset="0"/>
              </a:rPr>
              <a:t>梭 </a:t>
            </a:r>
            <a:r>
              <a:rPr lang="en-US" altLang="zh-CN" dirty="0" smtClean="0">
                <a:cs typeface="Arial" panose="020B0604020202020204" pitchFamily="34" charset="0"/>
              </a:rPr>
              <a:t>John </a:t>
            </a:r>
            <a:r>
              <a:rPr lang="en-US" altLang="zh-CN" dirty="0">
                <a:cs typeface="Arial" panose="020B0604020202020204" pitchFamily="34" charset="0"/>
              </a:rPr>
              <a:t>Kay</a:t>
            </a:r>
          </a:p>
          <a:p>
            <a:r>
              <a:rPr lang="en-US" altLang="zh-CN" dirty="0">
                <a:cs typeface="Arial" panose="020B0604020202020204" pitchFamily="34" charset="0"/>
              </a:rPr>
              <a:t>1763 </a:t>
            </a:r>
            <a:r>
              <a:rPr lang="zh-CN" altLang="en-US" dirty="0">
                <a:cs typeface="Arial" panose="020B0604020202020204" pitchFamily="34" charset="0"/>
              </a:rPr>
              <a:t>年 </a:t>
            </a:r>
            <a:r>
              <a:rPr lang="zh-CN" altLang="en-US" dirty="0" smtClean="0">
                <a:cs typeface="Arial" panose="020B0604020202020204" pitchFamily="34" charset="0"/>
              </a:rPr>
              <a:t>蒸汽机 </a:t>
            </a:r>
            <a:r>
              <a:rPr lang="en-US" altLang="zh-CN" dirty="0" smtClean="0">
                <a:cs typeface="Arial" panose="020B0604020202020204" pitchFamily="34" charset="0"/>
              </a:rPr>
              <a:t>James </a:t>
            </a:r>
            <a:r>
              <a:rPr lang="en-US" altLang="zh-CN" dirty="0">
                <a:cs typeface="Arial" panose="020B0604020202020204" pitchFamily="34" charset="0"/>
              </a:rPr>
              <a:t>Watt</a:t>
            </a:r>
          </a:p>
          <a:p>
            <a:r>
              <a:rPr lang="en-US" altLang="zh-CN" dirty="0">
                <a:cs typeface="Arial" panose="020B0604020202020204" pitchFamily="34" charset="0"/>
              </a:rPr>
              <a:t>1764-1765 </a:t>
            </a:r>
            <a:r>
              <a:rPr lang="zh-CN" altLang="en-US" dirty="0">
                <a:cs typeface="Arial" panose="020B0604020202020204" pitchFamily="34" charset="0"/>
              </a:rPr>
              <a:t>年 珍妮</a:t>
            </a:r>
            <a:r>
              <a:rPr lang="zh-CN" altLang="en-US" dirty="0" smtClean="0">
                <a:cs typeface="Arial" panose="020B0604020202020204" pitchFamily="34" charset="0"/>
              </a:rPr>
              <a:t>纺纱机 </a:t>
            </a:r>
            <a:r>
              <a:rPr lang="en-US" altLang="zh-CN" dirty="0" smtClean="0">
                <a:cs typeface="Arial" panose="020B0604020202020204" pitchFamily="34" charset="0"/>
              </a:rPr>
              <a:t>James </a:t>
            </a:r>
            <a:r>
              <a:rPr lang="en-US" altLang="zh-CN" dirty="0">
                <a:cs typeface="Arial" panose="020B0604020202020204" pitchFamily="34" charset="0"/>
              </a:rPr>
              <a:t>Hargreaves</a:t>
            </a:r>
          </a:p>
          <a:p>
            <a:r>
              <a:rPr lang="en-US" altLang="zh-CN" dirty="0">
                <a:cs typeface="Arial" panose="020B0604020202020204" pitchFamily="34" charset="0"/>
              </a:rPr>
              <a:t>1779 </a:t>
            </a:r>
            <a:r>
              <a:rPr lang="zh-CN" altLang="en-US" dirty="0">
                <a:cs typeface="Arial" panose="020B0604020202020204" pitchFamily="34" charset="0"/>
              </a:rPr>
              <a:t>年 骡</a:t>
            </a:r>
            <a:r>
              <a:rPr lang="zh-CN" altLang="en-US" dirty="0" smtClean="0">
                <a:cs typeface="Arial" panose="020B0604020202020204" pitchFamily="34" charset="0"/>
              </a:rPr>
              <a:t>机 </a:t>
            </a:r>
            <a:r>
              <a:rPr lang="en-US" altLang="zh-CN" dirty="0" smtClean="0">
                <a:cs typeface="Arial" panose="020B0604020202020204" pitchFamily="34" charset="0"/>
              </a:rPr>
              <a:t>Samuel </a:t>
            </a:r>
            <a:r>
              <a:rPr lang="en-US" altLang="zh-CN" dirty="0">
                <a:cs typeface="Arial" panose="020B0604020202020204" pitchFamily="34" charset="0"/>
              </a:rPr>
              <a:t>Crompton</a:t>
            </a:r>
          </a:p>
          <a:p>
            <a:r>
              <a:rPr lang="en-US" altLang="zh-CN" dirty="0">
                <a:cs typeface="Arial" panose="020B0604020202020204" pitchFamily="34" charset="0"/>
              </a:rPr>
              <a:t>1785 </a:t>
            </a:r>
            <a:r>
              <a:rPr lang="zh-CN" altLang="en-US" dirty="0">
                <a:cs typeface="Arial" panose="020B0604020202020204" pitchFamily="34" charset="0"/>
              </a:rPr>
              <a:t>年 原始动力</a:t>
            </a:r>
            <a:r>
              <a:rPr lang="zh-CN" altLang="en-US" dirty="0" smtClean="0">
                <a:cs typeface="Arial" panose="020B0604020202020204" pitchFamily="34" charset="0"/>
              </a:rPr>
              <a:t>织机 </a:t>
            </a:r>
            <a:r>
              <a:rPr lang="en-US" altLang="zh-CN" dirty="0" smtClean="0">
                <a:cs typeface="Arial" panose="020B0604020202020204" pitchFamily="34" charset="0"/>
              </a:rPr>
              <a:t>Edmund </a:t>
            </a:r>
            <a:r>
              <a:rPr lang="en-US" altLang="zh-CN" dirty="0">
                <a:cs typeface="Arial" panose="020B0604020202020204" pitchFamily="34" charset="0"/>
              </a:rPr>
              <a:t>Cartwright</a:t>
            </a:r>
          </a:p>
          <a:p>
            <a:r>
              <a:rPr lang="en-US" altLang="zh-CN" dirty="0">
                <a:cs typeface="Arial" panose="020B0604020202020204" pitchFamily="34" charset="0"/>
              </a:rPr>
              <a:t>1789 </a:t>
            </a:r>
            <a:r>
              <a:rPr lang="zh-CN" altLang="en-US" dirty="0">
                <a:cs typeface="Arial" panose="020B0604020202020204" pitchFamily="34" charset="0"/>
              </a:rPr>
              <a:t>年 羊毛</a:t>
            </a:r>
            <a:r>
              <a:rPr lang="zh-CN" altLang="en-US" dirty="0" smtClean="0">
                <a:cs typeface="Arial" panose="020B0604020202020204" pitchFamily="34" charset="0"/>
              </a:rPr>
              <a:t>梳理机 </a:t>
            </a:r>
            <a:r>
              <a:rPr lang="en-US" altLang="zh-CN" dirty="0" smtClean="0">
                <a:cs typeface="Arial" panose="020B0604020202020204" pitchFamily="34" charset="0"/>
              </a:rPr>
              <a:t>Edmund </a:t>
            </a:r>
            <a:r>
              <a:rPr lang="en-US" altLang="zh-CN" dirty="0">
                <a:cs typeface="Arial" panose="020B0604020202020204" pitchFamily="34" charset="0"/>
              </a:rPr>
              <a:t>Cartwright</a:t>
            </a:r>
          </a:p>
          <a:p>
            <a:r>
              <a:rPr lang="en-US" altLang="zh-CN" dirty="0">
                <a:cs typeface="Arial" panose="020B0604020202020204" pitchFamily="34" charset="0"/>
              </a:rPr>
              <a:t>1825 </a:t>
            </a:r>
            <a:r>
              <a:rPr lang="zh-CN" altLang="en-US" dirty="0">
                <a:cs typeface="Arial" panose="020B0604020202020204" pitchFamily="34" charset="0"/>
              </a:rPr>
              <a:t>年 第一条铁路（机车）</a:t>
            </a:r>
          </a:p>
          <a:p>
            <a:r>
              <a:rPr lang="zh-CN" altLang="en-US" dirty="0">
                <a:cs typeface="Arial" panose="020B0604020202020204" pitchFamily="34" charset="0"/>
              </a:rPr>
              <a:t>电报通信、炸药、摄影、打字机、发电机等。</a:t>
            </a:r>
          </a:p>
          <a:p>
            <a:endParaRPr lang="en-US" dirty="0"/>
          </a:p>
        </p:txBody>
      </p:sp>
      <p:sp>
        <p:nvSpPr>
          <p:cNvPr id="4" name="Slide Number Placeholder 3">
            <a:extLst>
              <a:ext uri="{FF2B5EF4-FFF2-40B4-BE49-F238E27FC236}">
                <a16:creationId xmlns="" xmlns:a16="http://schemas.microsoft.com/office/drawing/2014/main" id="{8E281240-7332-47BF-AB86-E2144CF159CE}"/>
              </a:ext>
            </a:extLst>
          </p:cNvPr>
          <p:cNvSpPr>
            <a:spLocks noGrp="1"/>
          </p:cNvSpPr>
          <p:nvPr>
            <p:ph type="sldNum" sz="quarter" idx="10"/>
          </p:nvPr>
        </p:nvSpPr>
        <p:spPr/>
        <p:txBody>
          <a:bodyPr/>
          <a:lstStyle/>
          <a:p>
            <a:pPr>
              <a:defRPr/>
            </a:pPr>
            <a:fld id="{3209C3FB-4AD6-4B36-A2A7-63E869CCBCB1}" type="slidenum">
              <a:rPr lang="zh-CN" altLang="en-US" smtClean="0"/>
              <a:t>8</a:t>
            </a:fld>
            <a:endParaRPr lang="en-US" altLang="zh-CN"/>
          </a:p>
        </p:txBody>
      </p:sp>
    </p:spTree>
    <p:extLst>
      <p:ext uri="{BB962C8B-B14F-4D97-AF65-F5344CB8AC3E}">
        <p14:creationId xmlns:p14="http://schemas.microsoft.com/office/powerpoint/2010/main" val="274721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3D9FE8-4FF5-4D21-BDE0-1EA18A2E202E}"/>
              </a:ext>
            </a:extLst>
          </p:cNvPr>
          <p:cNvSpPr>
            <a:spLocks noGrp="1"/>
          </p:cNvSpPr>
          <p:nvPr>
            <p:ph type="title"/>
          </p:nvPr>
        </p:nvSpPr>
        <p:spPr/>
        <p:txBody>
          <a:bodyPr/>
          <a:lstStyle/>
          <a:p>
            <a:r>
              <a:rPr lang="zh-CN" altLang="en-US" sz="2800" b="0" i="0" kern="1200" dirty="0">
                <a:solidFill>
                  <a:schemeClr val="tx1"/>
                </a:solidFill>
                <a:effectLst/>
                <a:latin typeface="Calibri" panose="020F0502020204030204" pitchFamily="34" charset="0"/>
                <a:ea typeface="+mj-ea"/>
                <a:cs typeface="Arial" panose="020B0604020202020204" pitchFamily="34" charset="0"/>
              </a:rPr>
              <a:t>第二次工业革命</a:t>
            </a:r>
          </a:p>
          <a:p>
            <a:endParaRPr lang="en-US" dirty="0"/>
          </a:p>
        </p:txBody>
      </p:sp>
      <p:sp>
        <p:nvSpPr>
          <p:cNvPr id="3" name="Content Placeholder 2">
            <a:extLst>
              <a:ext uri="{FF2B5EF4-FFF2-40B4-BE49-F238E27FC236}">
                <a16:creationId xmlns="" xmlns:a16="http://schemas.microsoft.com/office/drawing/2014/main" id="{414636E9-4C4F-4A24-A899-5856189CBE1B}"/>
              </a:ext>
            </a:extLst>
          </p:cNvPr>
          <p:cNvSpPr>
            <a:spLocks noGrp="1"/>
          </p:cNvSpPr>
          <p:nvPr>
            <p:ph idx="1"/>
          </p:nvPr>
        </p:nvSpPr>
        <p:spPr/>
        <p:txBody>
          <a:bodyPr/>
          <a:lstStyle/>
          <a:p>
            <a:r>
              <a:rPr lang="zh-CN" altLang="en-US" dirty="0">
                <a:cs typeface="Arial" panose="020B0604020202020204" pitchFamily="34" charset="0"/>
              </a:rPr>
              <a:t>电力</a:t>
            </a:r>
            <a:br>
              <a:rPr lang="zh-CN" altLang="en-US" dirty="0">
                <a:cs typeface="Arial" panose="020B0604020202020204" pitchFamily="34" charset="0"/>
              </a:rPr>
            </a:br>
            <a:r>
              <a:rPr lang="zh-CN" altLang="en-US" dirty="0">
                <a:cs typeface="Arial" panose="020B0604020202020204" pitchFamily="34" charset="0"/>
              </a:rPr>
              <a:t>大规模生产</a:t>
            </a:r>
            <a:br>
              <a:rPr lang="zh-CN" altLang="en-US" dirty="0">
                <a:cs typeface="Arial" panose="020B0604020202020204" pitchFamily="34" charset="0"/>
              </a:rPr>
            </a:br>
            <a:r>
              <a:rPr lang="zh-CN" altLang="en-US" dirty="0">
                <a:cs typeface="Arial" panose="020B0604020202020204" pitchFamily="34" charset="0"/>
              </a:rPr>
              <a:t>装配线</a:t>
            </a:r>
            <a:endParaRPr lang="en-US" dirty="0"/>
          </a:p>
        </p:txBody>
      </p:sp>
      <p:sp>
        <p:nvSpPr>
          <p:cNvPr id="4" name="Slide Number Placeholder 3">
            <a:extLst>
              <a:ext uri="{FF2B5EF4-FFF2-40B4-BE49-F238E27FC236}">
                <a16:creationId xmlns="" xmlns:a16="http://schemas.microsoft.com/office/drawing/2014/main" id="{1692AA26-CB42-4ACA-A11E-3DEB46EF674D}"/>
              </a:ext>
            </a:extLst>
          </p:cNvPr>
          <p:cNvSpPr>
            <a:spLocks noGrp="1"/>
          </p:cNvSpPr>
          <p:nvPr>
            <p:ph type="sldNum" sz="quarter" idx="10"/>
          </p:nvPr>
        </p:nvSpPr>
        <p:spPr/>
        <p:txBody>
          <a:bodyPr/>
          <a:lstStyle/>
          <a:p>
            <a:pPr>
              <a:defRPr/>
            </a:pPr>
            <a:fld id="{3209C3FB-4AD6-4B36-A2A7-63E869CCBCB1}" type="slidenum">
              <a:rPr lang="zh-CN" altLang="en-US" smtClean="0"/>
              <a:t>9</a:t>
            </a:fld>
            <a:endParaRPr lang="en-US" altLang="zh-CN"/>
          </a:p>
        </p:txBody>
      </p:sp>
      <p:pic>
        <p:nvPicPr>
          <p:cNvPr id="5" name="图片 4"/>
          <p:cNvPicPr>
            <a:picLocks noChangeAspect="1"/>
          </p:cNvPicPr>
          <p:nvPr/>
        </p:nvPicPr>
        <p:blipFill>
          <a:blip r:embed="rId2"/>
          <a:stretch>
            <a:fillRect/>
          </a:stretch>
        </p:blipFill>
        <p:spPr>
          <a:xfrm>
            <a:off x="2399749" y="1375576"/>
            <a:ext cx="6497204" cy="3577756"/>
          </a:xfrm>
          <a:prstGeom prst="rect">
            <a:avLst/>
          </a:prstGeom>
        </p:spPr>
      </p:pic>
    </p:spTree>
    <p:extLst>
      <p:ext uri="{BB962C8B-B14F-4D97-AF65-F5344CB8AC3E}">
        <p14:creationId xmlns:p14="http://schemas.microsoft.com/office/powerpoint/2010/main" val="86466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c2MjljZWJmOGI4ODdlYmRjNDc4OTNlODM5ZTM3OWMifQ=="/>
</p:tagLst>
</file>

<file path=ppt/theme/theme1.xml><?xml version="1.0" encoding="utf-8"?>
<a:theme xmlns:a="http://schemas.openxmlformats.org/drawingml/2006/main" name="PPP">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f0xibp1n">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PPP</Template>
  <TotalTime>1163</TotalTime>
  <Words>2308</Words>
  <Application>Microsoft Office PowerPoint</Application>
  <PresentationFormat>全屏显示(16:9)</PresentationFormat>
  <Paragraphs>422</Paragraphs>
  <Slides>69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7" baseType="lpstr">
      <vt:lpstr>quote-cjk-patch</vt:lpstr>
      <vt:lpstr>宋体</vt:lpstr>
      <vt:lpstr>Microsoft YaHei</vt:lpstr>
      <vt:lpstr>Arial</vt:lpstr>
      <vt:lpstr>Calibri</vt:lpstr>
      <vt:lpstr>Wingdings</vt:lpstr>
      <vt:lpstr>PPP</vt:lpstr>
      <vt:lpstr>Visio</vt:lpstr>
      <vt:lpstr>人工智能导论</vt:lpstr>
      <vt:lpstr>课程目录</vt:lpstr>
      <vt:lpstr>章节内容 </vt:lpstr>
      <vt:lpstr>内容 </vt:lpstr>
      <vt:lpstr>什么是工业 4.0 (i4 == 4IR)</vt:lpstr>
      <vt:lpstr>第一次工业革命 </vt:lpstr>
      <vt:lpstr>第一次工业革命中的纺织工业</vt:lpstr>
      <vt:lpstr>一些关键发明 [13-18]</vt:lpstr>
      <vt:lpstr>第二次工业革命 </vt:lpstr>
      <vt:lpstr>第三次工业革命 </vt:lpstr>
      <vt:lpstr>第四次工业 </vt:lpstr>
      <vt:lpstr>基本步骤</vt:lpstr>
      <vt:lpstr>传统制造与数字化制造</vt:lpstr>
      <vt:lpstr>传统制造与数字化制造 </vt:lpstr>
      <vt:lpstr>主要优势</vt:lpstr>
      <vt:lpstr>工业 4.0 的支持技术（一些关键词） </vt:lpstr>
      <vt:lpstr>工业 4.0  </vt:lpstr>
      <vt:lpstr>讨论： </vt:lpstr>
      <vt:lpstr>提示 1: COVID-19 如何影响工业 4.0？ </vt:lpstr>
      <vt:lpstr>提示 2: 工业 1.0 到 5.0[6,7] </vt:lpstr>
      <vt:lpstr>使用工业 4.0 的支持技术，我们可以：</vt:lpstr>
      <vt:lpstr>提示 4. 智能工业就绪指数 (SIRI)[10]</vt:lpstr>
      <vt:lpstr>提示 5. 为什么第一次工业革命始于英国？ [11-13]</vt:lpstr>
      <vt:lpstr>提示 6. 中国在工业 4.0 起步阶段的地位如何？[14]</vt:lpstr>
      <vt:lpstr>参考文献 </vt:lpstr>
      <vt:lpstr>参考文献</vt:lpstr>
      <vt:lpstr>参考文献</vt:lpstr>
      <vt:lpstr>参考文献 </vt:lpstr>
      <vt:lpstr>参考文献</vt:lpstr>
      <vt:lpstr>章节内容 </vt:lpstr>
      <vt:lpstr>内容 </vt:lpstr>
      <vt:lpstr>什么是数字孪生 </vt:lpstr>
      <vt:lpstr>它是如何工作的</vt:lpstr>
      <vt:lpstr>它是如何工作的 </vt:lpstr>
      <vt:lpstr>数字孪生的三个要求 </vt:lpstr>
      <vt:lpstr>数字孪生的类型 [2] </vt:lpstr>
      <vt:lpstr>产品孪生 </vt:lpstr>
      <vt:lpstr>过程孪生 </vt:lpstr>
      <vt:lpstr>系统孪生 </vt:lpstr>
      <vt:lpstr>主要优势 </vt:lpstr>
      <vt:lpstr>实施数字孪生前需考虑的事项[2] </vt:lpstr>
      <vt:lpstr>4. 支持技术 [3]</vt:lpstr>
      <vt:lpstr>参考文献 </vt:lpstr>
      <vt:lpstr>章节内容</vt:lpstr>
      <vt:lpstr>从两个选定的研究主题开始  </vt:lpstr>
      <vt:lpstr>①CIAD</vt:lpstr>
      <vt:lpstr>由 HPC 支持的 CIAD 实施</vt:lpstr>
      <vt:lpstr>CIAD 迈向工业 4.0 (3 个关键驱动力: AI + HPC + 大数据) + 5G</vt:lpstr>
      <vt:lpstr>②MAV: 蜂鸟式微型飞行器 </vt:lpstr>
      <vt:lpstr>虚拟与物理原型制作  人工智能驱动的机器人设计</vt:lpstr>
      <vt:lpstr>仿生翅膀建模 </vt:lpstr>
      <vt:lpstr>物理原型制作</vt:lpstr>
      <vt:lpstr>控制设计与实验测试 </vt:lpstr>
      <vt:lpstr>起飞演示 </vt:lpstr>
      <vt:lpstr>领域(1/2) 利用 CIAD 进行机器人数字原型制作</vt:lpstr>
      <vt:lpstr>章节内容 </vt:lpstr>
      <vt:lpstr>全球收入排名前 10 的数字孪生公司</vt:lpstr>
      <vt:lpstr>内容</vt:lpstr>
      <vt:lpstr>1. 西门子[3]  全面而精确的数字孪生</vt:lpstr>
      <vt:lpstr>PowerPoint 演示文稿</vt:lpstr>
      <vt:lpstr>PowerPoint 演示文稿</vt:lpstr>
      <vt:lpstr>工厂或云级别 边缘 管理 管理 应用和连接的 边缘设备 5 将边缘数据交换 到 IT/云系统 云 MindSphere 边缘应用 商店 1 Matlab 节点 python 边缘应用 创建边缘应用 现场级别 连接到 自动化 边缘应用 边缘应用 3 分发 应用 应用更新 安全补丁 4 边缘运行时 访问应用 在边缘设备上 振动分析应用 Matlab 自动化系统 客户端访问应用 </vt:lpstr>
      <vt:lpstr>配置，变量 太阳负载 太阳高度角 太阳方位角 送风温度 环境温度 体积流量 ML 代理模型 实验#1500 次 CFD 模拟3.08 小时1.1232*10^4实验#21000 次 CFD 模拟4.25 小时6.3939*10^5实验#31500 次 CFD 模拟5.40 小时4.9629*10^5实验#42000 次 CFD 模拟6.46 小时4.8784*10^5 来源：西门子预测分析集团 </vt:lpstr>
      <vt:lpstr>西门子视频 未来的自主工厂 (5:08) </vt:lpstr>
      <vt:lpstr>PowerPoint 演示文稿</vt:lpstr>
      <vt:lpstr>2. Bosch</vt:lpstr>
      <vt:lpstr>车间的数字化转型：概述</vt:lpstr>
      <vt:lpstr>用例定义</vt:lpstr>
      <vt:lpstr>参考文献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23---Big Data</dc:title>
  <dc:creator>shaomin</dc:creator>
  <cp:lastModifiedBy>Windows 用户</cp:lastModifiedBy>
  <cp:revision>935</cp:revision>
  <cp:lastPrinted>2020-10-12T18:10:00Z</cp:lastPrinted>
  <dcterms:created xsi:type="dcterms:W3CDTF">2014-03-23T18:36:00Z</dcterms:created>
  <dcterms:modified xsi:type="dcterms:W3CDTF">2025-11-11T05:48:02Z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AA579E0F7B924AEEB72E362D81549454</vt:lpwstr>
  </property>
</Properties>
</file>